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7"/>
  </p:notesMasterIdLst>
  <p:sldIdLst>
    <p:sldId id="311" r:id="rId2"/>
    <p:sldId id="263" r:id="rId3"/>
    <p:sldId id="340" r:id="rId4"/>
    <p:sldId id="323" r:id="rId5"/>
    <p:sldId id="324" r:id="rId6"/>
    <p:sldId id="294" r:id="rId7"/>
    <p:sldId id="326" r:id="rId8"/>
    <p:sldId id="327" r:id="rId9"/>
    <p:sldId id="328" r:id="rId10"/>
    <p:sldId id="329" r:id="rId11"/>
    <p:sldId id="342" r:id="rId12"/>
    <p:sldId id="330" r:id="rId13"/>
    <p:sldId id="331" r:id="rId14"/>
    <p:sldId id="332" r:id="rId15"/>
    <p:sldId id="333" r:id="rId16"/>
    <p:sldId id="334" r:id="rId17"/>
    <p:sldId id="343" r:id="rId18"/>
    <p:sldId id="341" r:id="rId19"/>
    <p:sldId id="335" r:id="rId20"/>
    <p:sldId id="337" r:id="rId21"/>
    <p:sldId id="336" r:id="rId22"/>
    <p:sldId id="325" r:id="rId23"/>
    <p:sldId id="338" r:id="rId24"/>
    <p:sldId id="339" r:id="rId25"/>
    <p:sldId id="319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Gill Sans MT Condensed" panose="020B0506020104020203" pitchFamily="34" charset="0"/>
      <p:regular r:id="rId34"/>
    </p:embeddedFont>
    <p:embeddedFont>
      <p:font typeface="Meiryo" panose="020B0604030504040204" pitchFamily="34" charset="-128"/>
      <p:regular r:id="rId35"/>
      <p:bold r:id="rId36"/>
      <p:italic r:id="rId37"/>
      <p:boldItalic r:id="rId38"/>
    </p:embeddedFont>
    <p:embeddedFont>
      <p:font typeface="Merriweather Light" panose="020B0604020202020204" charset="0"/>
      <p:regular r:id="rId39"/>
      <p:italic r:id="rId40"/>
    </p:embeddedFont>
    <p:embeddedFont>
      <p:font typeface="Nixie One" panose="020B0604020202020204" charset="0"/>
      <p:regular r:id="rId41"/>
    </p:embeddedFont>
    <p:embeddedFont>
      <p:font typeface="Patrick Hand" panose="020B0604020202020204" charset="0"/>
      <p:regular r:id="rId42"/>
    </p:embeddedFont>
    <p:embeddedFont>
      <p:font typeface="Varela Round" panose="020B0604020202020204" charset="-79"/>
      <p:regular r:id="rId43"/>
    </p:embeddedFont>
    <p:embeddedFont>
      <p:font typeface="Vidaloka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ziar Lopetegui Larruscain" initials="ILL" lastIdx="1" clrIdx="0">
    <p:extLst>
      <p:ext uri="{19B8F6BF-5375-455C-9EA6-DF929625EA0E}">
        <p15:presenceInfo xmlns:p15="http://schemas.microsoft.com/office/powerpoint/2012/main" userId="d9dd03d8df3d038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CFF"/>
    <a:srgbClr val="FF0066"/>
    <a:srgbClr val="CCFFFF"/>
    <a:srgbClr val="003300"/>
    <a:srgbClr val="FF33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77C4BB-B913-40C0-BCCA-A4E7B423C9AA}" v="41" dt="2022-11-13T12:57:04.414"/>
  </p1510:revLst>
</p1510:revInfo>
</file>

<file path=ppt/tableStyles.xml><?xml version="1.0" encoding="utf-8"?>
<a:tblStyleLst xmlns:a="http://schemas.openxmlformats.org/drawingml/2006/main" def="{242A20BD-2505-46DF-82F6-A791D1CCFF51}">
  <a:tblStyle styleId="{242A20BD-2505-46DF-82F6-A791D1CCFF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BB38DEC-D873-43F8-8245-15F6AB08377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559" autoAdjust="0"/>
    <p:restoredTop sz="86372" autoAdjust="0"/>
  </p:normalViewPr>
  <p:slideViewPr>
    <p:cSldViewPr snapToGrid="0">
      <p:cViewPr varScale="1">
        <p:scale>
          <a:sx n="83" d="100"/>
          <a:sy n="83" d="100"/>
        </p:scale>
        <p:origin x="25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ikist.com/free-photo-sdzxf/es" TargetMode="External"/><Relationship Id="rId1" Type="http://schemas.openxmlformats.org/officeDocument/2006/relationships/image" Target="../media/image9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ikist.com/free-photo-sdzxf/es" TargetMode="External"/><Relationship Id="rId1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F82F96-0E77-4F04-9F21-9C462C0403B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94428DB-C30A-41F1-96B3-01DF0BE45B1D}">
      <dgm:prSet phldrT="[Texto]" custT="1"/>
      <dgm:spPr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35000" r="-35000"/>
          </a:stretch>
        </a:blipFill>
        <a:ln w="12700">
          <a:solidFill>
            <a:srgbClr val="FF0066"/>
          </a:solidFill>
        </a:ln>
      </dgm:spPr>
      <dgm:t>
        <a:bodyPr/>
        <a:lstStyle/>
        <a:p>
          <a:pPr algn="ctr"/>
          <a:endParaRPr lang="es-ES" sz="2900" b="1" dirty="0">
            <a:solidFill>
              <a:srgbClr val="FF6600"/>
            </a:solidFill>
            <a:latin typeface="Nixie One" panose="020B0604020202020204" charset="0"/>
            <a:ea typeface="Vidaloka"/>
            <a:cs typeface="Vidaloka"/>
            <a:sym typeface="Vidaloka"/>
          </a:endParaRPr>
        </a:p>
        <a:p>
          <a:pPr algn="ctr"/>
          <a:endParaRPr lang="es-ES" sz="2900" b="1" dirty="0">
            <a:solidFill>
              <a:srgbClr val="FF6600"/>
            </a:solidFill>
            <a:latin typeface="Nixie One" panose="020B0604020202020204" charset="0"/>
            <a:ea typeface="Vidaloka"/>
            <a:cs typeface="Vidaloka"/>
            <a:sym typeface="Vidaloka"/>
          </a:endParaRPr>
        </a:p>
        <a:p>
          <a:pPr algn="ctr"/>
          <a:endParaRPr lang="es-ES" sz="2800" b="1" dirty="0">
            <a:solidFill>
              <a:srgbClr val="006600"/>
            </a:solidFill>
            <a:latin typeface="Nixie One" panose="020B0604020202020204" charset="0"/>
            <a:ea typeface="Vidaloka"/>
            <a:cs typeface="Vidaloka"/>
            <a:sym typeface="Vidaloka"/>
          </a:endParaRPr>
        </a:p>
      </dgm:t>
    </dgm:pt>
    <dgm:pt modelId="{05861DD7-1074-4D8A-88E6-A315254F5BB4}" type="parTrans" cxnId="{C678279A-FB57-45EA-B975-F4550452A2B6}">
      <dgm:prSet/>
      <dgm:spPr/>
      <dgm:t>
        <a:bodyPr/>
        <a:lstStyle/>
        <a:p>
          <a:endParaRPr lang="es-ES"/>
        </a:p>
      </dgm:t>
    </dgm:pt>
    <dgm:pt modelId="{F7000C75-A888-4B7E-9A5D-4FCF402D64B2}" type="sibTrans" cxnId="{C678279A-FB57-45EA-B975-F4550452A2B6}">
      <dgm:prSet/>
      <dgm:spPr/>
      <dgm:t>
        <a:bodyPr/>
        <a:lstStyle/>
        <a:p>
          <a:endParaRPr lang="es-ES"/>
        </a:p>
      </dgm:t>
    </dgm:pt>
    <dgm:pt modelId="{3FACC965-7B2F-4EB2-A042-54C8B6DC1226}">
      <dgm:prSet phldrT="[Texto]" custT="1"/>
      <dgm:spPr>
        <a:ln>
          <a:solidFill>
            <a:srgbClr val="FF0066"/>
          </a:solidFill>
        </a:ln>
      </dgm:spPr>
      <dgm:t>
        <a:bodyPr/>
        <a:lstStyle/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3A6D3A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Conocer: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0066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Signos y síntomas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006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Cuándo y cómo administrar el factor.</a:t>
          </a:r>
          <a:endParaRPr lang="es-ES" sz="1600" kern="1200" dirty="0">
            <a:solidFill>
              <a:srgbClr val="FF006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3A6D3A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Saber: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006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Cuál es el tratamiento, dónde recogerlo y cómo conservarlo.</a:t>
          </a:r>
          <a:endParaRPr lang="es-ES" sz="1600" kern="1200" dirty="0">
            <a:solidFill>
              <a:srgbClr val="FF006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3A6D3A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Buscar: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006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Un espacio limpio y luminoso para administrarse el tratamiento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rgbClr val="FF3300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3A6D3A"/>
              </a:solidFill>
              <a:highlight>
                <a:srgbClr val="FCEAEC"/>
              </a:highlight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Realizar una correcta higiene de manos</a:t>
          </a:r>
        </a:p>
      </dgm:t>
    </dgm:pt>
    <dgm:pt modelId="{B76F90E3-3486-4754-B381-9CFC2B9C10A7}" type="parTrans" cxnId="{F8146EFD-BA54-423C-BC33-23A1C1AC258B}">
      <dgm:prSet/>
      <dgm:spPr/>
      <dgm:t>
        <a:bodyPr/>
        <a:lstStyle/>
        <a:p>
          <a:endParaRPr lang="es-ES"/>
        </a:p>
      </dgm:t>
    </dgm:pt>
    <dgm:pt modelId="{4071364E-ED23-4079-997A-E2D3A1146433}" type="sibTrans" cxnId="{F8146EFD-BA54-423C-BC33-23A1C1AC258B}">
      <dgm:prSet/>
      <dgm:spPr/>
      <dgm:t>
        <a:bodyPr/>
        <a:lstStyle/>
        <a:p>
          <a:endParaRPr lang="es-ES"/>
        </a:p>
      </dgm:t>
    </dgm:pt>
    <dgm:pt modelId="{D2AF48A9-00D7-4D40-81F7-5914AC770744}" type="pres">
      <dgm:prSet presAssocID="{88F82F96-0E77-4F04-9F21-9C462C0403BA}" presName="vert0" presStyleCnt="0">
        <dgm:presLayoutVars>
          <dgm:dir/>
          <dgm:animOne val="branch"/>
          <dgm:animLvl val="lvl"/>
        </dgm:presLayoutVars>
      </dgm:prSet>
      <dgm:spPr/>
    </dgm:pt>
    <dgm:pt modelId="{E59AC0EE-9B80-4E4A-9C0B-F4FE8A5F275D}" type="pres">
      <dgm:prSet presAssocID="{794428DB-C30A-41F1-96B3-01DF0BE45B1D}" presName="thickLine" presStyleLbl="alignNode1" presStyleIdx="0" presStyleCnt="1" custLinFactNeighborX="6632" custLinFactNeighborY="-55800"/>
      <dgm:spPr>
        <a:ln>
          <a:solidFill>
            <a:srgbClr val="FF0066"/>
          </a:solidFill>
        </a:ln>
      </dgm:spPr>
    </dgm:pt>
    <dgm:pt modelId="{B61B0F96-6781-4F57-B3B7-2EC670081B0E}" type="pres">
      <dgm:prSet presAssocID="{794428DB-C30A-41F1-96B3-01DF0BE45B1D}" presName="horz1" presStyleCnt="0"/>
      <dgm:spPr/>
    </dgm:pt>
    <dgm:pt modelId="{02485A1F-4244-4B61-939D-510DBCE212B7}" type="pres">
      <dgm:prSet presAssocID="{794428DB-C30A-41F1-96B3-01DF0BE45B1D}" presName="tx1" presStyleLbl="revTx" presStyleIdx="0" presStyleCnt="2" custScaleX="136842" custScaleY="102802"/>
      <dgm:spPr/>
    </dgm:pt>
    <dgm:pt modelId="{CF2AA15B-A81F-4EF6-AC08-05A96C1B4845}" type="pres">
      <dgm:prSet presAssocID="{794428DB-C30A-41F1-96B3-01DF0BE45B1D}" presName="vert1" presStyleCnt="0"/>
      <dgm:spPr/>
    </dgm:pt>
    <dgm:pt modelId="{38862B0B-F645-458A-8EE2-0FB34893C429}" type="pres">
      <dgm:prSet presAssocID="{3FACC965-7B2F-4EB2-A042-54C8B6DC1226}" presName="vertSpace2a" presStyleCnt="0"/>
      <dgm:spPr/>
    </dgm:pt>
    <dgm:pt modelId="{2246C7A6-5D6F-4A09-B154-F60A9555CB77}" type="pres">
      <dgm:prSet presAssocID="{3FACC965-7B2F-4EB2-A042-54C8B6DC1226}" presName="horz2" presStyleCnt="0"/>
      <dgm:spPr/>
    </dgm:pt>
    <dgm:pt modelId="{E221E83D-FDB2-4059-994D-E9BCC4D834CE}" type="pres">
      <dgm:prSet presAssocID="{3FACC965-7B2F-4EB2-A042-54C8B6DC1226}" presName="horzSpace2" presStyleCnt="0"/>
      <dgm:spPr/>
    </dgm:pt>
    <dgm:pt modelId="{6F964BFB-AB34-4CC2-AB26-73890A3C32FC}" type="pres">
      <dgm:prSet presAssocID="{3FACC965-7B2F-4EB2-A042-54C8B6DC1226}" presName="tx2" presStyleLbl="revTx" presStyleIdx="1" presStyleCnt="2" custScaleX="127926" custScaleY="1318043" custLinFactY="230923" custLinFactNeighborX="52877" custLinFactNeighborY="300000"/>
      <dgm:spPr/>
    </dgm:pt>
    <dgm:pt modelId="{FF37670B-ED69-4E95-A83D-C0A5AD5477CC}" type="pres">
      <dgm:prSet presAssocID="{3FACC965-7B2F-4EB2-A042-54C8B6DC1226}" presName="vert2" presStyleCnt="0"/>
      <dgm:spPr/>
    </dgm:pt>
    <dgm:pt modelId="{B487D89A-6522-4880-8C1D-EF2CBAE31486}" type="pres">
      <dgm:prSet presAssocID="{3FACC965-7B2F-4EB2-A042-54C8B6DC1226}" presName="thinLine2b" presStyleLbl="callout" presStyleIdx="0" presStyleCnt="1" custLinFactY="122511" custLinFactNeighborX="176" custLinFactNeighborY="200000"/>
      <dgm:spPr/>
    </dgm:pt>
    <dgm:pt modelId="{F1B845C7-41EE-4BA9-8CE0-CADADF5017A3}" type="pres">
      <dgm:prSet presAssocID="{3FACC965-7B2F-4EB2-A042-54C8B6DC1226}" presName="vertSpace2b" presStyleCnt="0"/>
      <dgm:spPr/>
    </dgm:pt>
  </dgm:ptLst>
  <dgm:cxnLst>
    <dgm:cxn modelId="{2DC4526D-EAE0-4C78-8880-2AAD63DBBBA5}" type="presOf" srcId="{3FACC965-7B2F-4EB2-A042-54C8B6DC1226}" destId="{6F964BFB-AB34-4CC2-AB26-73890A3C32FC}" srcOrd="0" destOrd="0" presId="urn:microsoft.com/office/officeart/2008/layout/LinedList"/>
    <dgm:cxn modelId="{4628B552-EB25-4A3E-9F07-9FA18F7FD2D2}" type="presOf" srcId="{88F82F96-0E77-4F04-9F21-9C462C0403BA}" destId="{D2AF48A9-00D7-4D40-81F7-5914AC770744}" srcOrd="0" destOrd="0" presId="urn:microsoft.com/office/officeart/2008/layout/LinedList"/>
    <dgm:cxn modelId="{C678279A-FB57-45EA-B975-F4550452A2B6}" srcId="{88F82F96-0E77-4F04-9F21-9C462C0403BA}" destId="{794428DB-C30A-41F1-96B3-01DF0BE45B1D}" srcOrd="0" destOrd="0" parTransId="{05861DD7-1074-4D8A-88E6-A315254F5BB4}" sibTransId="{F7000C75-A888-4B7E-9A5D-4FCF402D64B2}"/>
    <dgm:cxn modelId="{F8146EFD-BA54-423C-BC33-23A1C1AC258B}" srcId="{794428DB-C30A-41F1-96B3-01DF0BE45B1D}" destId="{3FACC965-7B2F-4EB2-A042-54C8B6DC1226}" srcOrd="0" destOrd="0" parTransId="{B76F90E3-3486-4754-B381-9CFC2B9C10A7}" sibTransId="{4071364E-ED23-4079-997A-E2D3A1146433}"/>
    <dgm:cxn modelId="{2E4179FF-EB5D-4ABD-A928-1DC8E9352E97}" type="presOf" srcId="{794428DB-C30A-41F1-96B3-01DF0BE45B1D}" destId="{02485A1F-4244-4B61-939D-510DBCE212B7}" srcOrd="0" destOrd="0" presId="urn:microsoft.com/office/officeart/2008/layout/LinedList"/>
    <dgm:cxn modelId="{D429C6B8-1204-4E60-905E-05935D9310C7}" type="presParOf" srcId="{D2AF48A9-00D7-4D40-81F7-5914AC770744}" destId="{E59AC0EE-9B80-4E4A-9C0B-F4FE8A5F275D}" srcOrd="0" destOrd="0" presId="urn:microsoft.com/office/officeart/2008/layout/LinedList"/>
    <dgm:cxn modelId="{04375FB1-2E7F-4752-98D3-BAF7F0E5F24A}" type="presParOf" srcId="{D2AF48A9-00D7-4D40-81F7-5914AC770744}" destId="{B61B0F96-6781-4F57-B3B7-2EC670081B0E}" srcOrd="1" destOrd="0" presId="urn:microsoft.com/office/officeart/2008/layout/LinedList"/>
    <dgm:cxn modelId="{FB843A01-2160-4BDB-B9CA-6D25C136815A}" type="presParOf" srcId="{B61B0F96-6781-4F57-B3B7-2EC670081B0E}" destId="{02485A1F-4244-4B61-939D-510DBCE212B7}" srcOrd="0" destOrd="0" presId="urn:microsoft.com/office/officeart/2008/layout/LinedList"/>
    <dgm:cxn modelId="{096999A2-F0F7-4872-915E-8A54428D21FB}" type="presParOf" srcId="{B61B0F96-6781-4F57-B3B7-2EC670081B0E}" destId="{CF2AA15B-A81F-4EF6-AC08-05A96C1B4845}" srcOrd="1" destOrd="0" presId="urn:microsoft.com/office/officeart/2008/layout/LinedList"/>
    <dgm:cxn modelId="{0EC3A1F8-8257-40CC-B4BD-85BD30BFE449}" type="presParOf" srcId="{CF2AA15B-A81F-4EF6-AC08-05A96C1B4845}" destId="{38862B0B-F645-458A-8EE2-0FB34893C429}" srcOrd="0" destOrd="0" presId="urn:microsoft.com/office/officeart/2008/layout/LinedList"/>
    <dgm:cxn modelId="{38390E7B-8BF1-4334-864E-155DEF73EAB3}" type="presParOf" srcId="{CF2AA15B-A81F-4EF6-AC08-05A96C1B4845}" destId="{2246C7A6-5D6F-4A09-B154-F60A9555CB77}" srcOrd="1" destOrd="0" presId="urn:microsoft.com/office/officeart/2008/layout/LinedList"/>
    <dgm:cxn modelId="{9E517DD0-BDE1-4BC4-9FC7-4669ED0BDC23}" type="presParOf" srcId="{2246C7A6-5D6F-4A09-B154-F60A9555CB77}" destId="{E221E83D-FDB2-4059-994D-E9BCC4D834CE}" srcOrd="0" destOrd="0" presId="urn:microsoft.com/office/officeart/2008/layout/LinedList"/>
    <dgm:cxn modelId="{B9CFB844-3520-4EB0-B256-527493FABC79}" type="presParOf" srcId="{2246C7A6-5D6F-4A09-B154-F60A9555CB77}" destId="{6F964BFB-AB34-4CC2-AB26-73890A3C32FC}" srcOrd="1" destOrd="0" presId="urn:microsoft.com/office/officeart/2008/layout/LinedList"/>
    <dgm:cxn modelId="{58C9544C-CDB5-4E1B-A6AE-057D95200315}" type="presParOf" srcId="{2246C7A6-5D6F-4A09-B154-F60A9555CB77}" destId="{FF37670B-ED69-4E95-A83D-C0A5AD5477CC}" srcOrd="2" destOrd="0" presId="urn:microsoft.com/office/officeart/2008/layout/LinedList"/>
    <dgm:cxn modelId="{677BDEFD-6D78-4CC2-B12B-C2F3F4DFCBAD}" type="presParOf" srcId="{CF2AA15B-A81F-4EF6-AC08-05A96C1B4845}" destId="{B487D89A-6522-4880-8C1D-EF2CBAE31486}" srcOrd="2" destOrd="0" presId="urn:microsoft.com/office/officeart/2008/layout/LinedList"/>
    <dgm:cxn modelId="{255A6EE1-4933-4095-A213-D5EF296FCC6D}" type="presParOf" srcId="{CF2AA15B-A81F-4EF6-AC08-05A96C1B4845}" destId="{F1B845C7-41EE-4BA9-8CE0-CADADF5017A3}" srcOrd="3" destOrd="0" presId="urn:microsoft.com/office/officeart/2008/layout/LinedList"/>
  </dgm:cxnLst>
  <dgm:bg>
    <a:noFill/>
  </dgm:bg>
  <dgm:whole>
    <a:ln w="9525" cap="flat" cmpd="sng" algn="ctr">
      <a:solidFill>
        <a:srgbClr val="FF0066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AC0EE-9B80-4E4A-9C0B-F4FE8A5F275D}">
      <dsp:nvSpPr>
        <dsp:cNvPr id="0" name=""/>
        <dsp:cNvSpPr/>
      </dsp:nvSpPr>
      <dsp:spPr>
        <a:xfrm>
          <a:off x="0" y="0"/>
          <a:ext cx="83497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485A1F-4244-4B61-939D-510DBCE212B7}">
      <dsp:nvSpPr>
        <dsp:cNvPr id="0" name=""/>
        <dsp:cNvSpPr/>
      </dsp:nvSpPr>
      <dsp:spPr>
        <a:xfrm>
          <a:off x="0" y="182"/>
          <a:ext cx="1767463" cy="4052185"/>
        </a:xfrm>
        <a:prstGeom prst="rect">
          <a:avLst/>
        </a:prstGeom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35000" r="-35000"/>
          </a:stretch>
        </a:blipFill>
        <a:ln w="12700">
          <a:solidFill>
            <a:srgbClr val="FF0066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900" b="1" kern="1200" dirty="0">
            <a:solidFill>
              <a:srgbClr val="FF6600"/>
            </a:solidFill>
            <a:latin typeface="Nixie One" panose="020B0604020202020204" charset="0"/>
            <a:ea typeface="Vidaloka"/>
            <a:cs typeface="Vidaloka"/>
            <a:sym typeface="Vidaloka"/>
          </a:endParaRP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900" b="1" kern="1200" dirty="0">
            <a:solidFill>
              <a:srgbClr val="FF6600"/>
            </a:solidFill>
            <a:latin typeface="Nixie One" panose="020B0604020202020204" charset="0"/>
            <a:ea typeface="Vidaloka"/>
            <a:cs typeface="Vidaloka"/>
            <a:sym typeface="Vidaloka"/>
          </a:endParaRP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b="1" kern="1200" dirty="0">
            <a:solidFill>
              <a:srgbClr val="006600"/>
            </a:solidFill>
            <a:latin typeface="Nixie One" panose="020B0604020202020204" charset="0"/>
            <a:ea typeface="Vidaloka"/>
            <a:cs typeface="Vidaloka"/>
            <a:sym typeface="Vidaloka"/>
          </a:endParaRPr>
        </a:p>
      </dsp:txBody>
      <dsp:txXfrm>
        <a:off x="0" y="182"/>
        <a:ext cx="1767463" cy="4052185"/>
      </dsp:txXfrm>
    </dsp:sp>
    <dsp:sp modelId="{6F964BFB-AB34-4CC2-AB26-73890A3C32FC}">
      <dsp:nvSpPr>
        <dsp:cNvPr id="0" name=""/>
        <dsp:cNvSpPr/>
      </dsp:nvSpPr>
      <dsp:spPr>
        <a:xfrm>
          <a:off x="1864503" y="145867"/>
          <a:ext cx="6485291" cy="3906682"/>
        </a:xfrm>
        <a:prstGeom prst="rect">
          <a:avLst/>
        </a:prstGeom>
        <a:noFill/>
        <a:ln>
          <a:solidFill>
            <a:srgbClr val="FF0066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3A6D3A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Conocer: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0066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Signos y síntomas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006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Cuándo y cómo administrar el factor.</a:t>
          </a:r>
          <a:endParaRPr lang="es-ES" sz="1600" kern="1200" dirty="0">
            <a:solidFill>
              <a:srgbClr val="FF006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3A6D3A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Saber: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006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Cuál es el tratamiento, dónde recogerlo y cómo conservarlo.</a:t>
          </a:r>
          <a:endParaRPr lang="es-ES" sz="1600" kern="1200" dirty="0">
            <a:solidFill>
              <a:srgbClr val="FF0066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3A6D3A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Buscar: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0066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Un espacio limpio y luminoso para administrarse el tratamiento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rgbClr val="FF3300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3A6D3A"/>
              </a:solidFill>
              <a:highlight>
                <a:srgbClr val="FCEAEC"/>
              </a:highlight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Realizar una correcta higiene de manos</a:t>
          </a:r>
        </a:p>
      </dsp:txBody>
      <dsp:txXfrm>
        <a:off x="1864503" y="145867"/>
        <a:ext cx="6485291" cy="3906682"/>
      </dsp:txXfrm>
    </dsp:sp>
    <dsp:sp modelId="{B487D89A-6522-4880-8C1D-EF2CBAE31486}">
      <dsp:nvSpPr>
        <dsp:cNvPr id="0" name=""/>
        <dsp:cNvSpPr/>
      </dsp:nvSpPr>
      <dsp:spPr>
        <a:xfrm>
          <a:off x="1776556" y="3995428"/>
          <a:ext cx="51664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 sz="1200" dirty="0"/>
              <a:t>Buenos días: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s-ES" sz="1200" dirty="0"/>
              <a:t>Hoy estamos reunidos un grupo variado de personas, pacientes, familiares, educadores, estudiantes</a:t>
            </a:r>
            <a:r>
              <a:rPr lang="es-ES" sz="1200" baseline="0" dirty="0"/>
              <a:t> de enfermería, psicóloga, enfermeras</a:t>
            </a:r>
            <a:endParaRPr lang="es-ES" sz="1200" dirty="0"/>
          </a:p>
          <a:p>
            <a:pPr lvl="0"/>
            <a:r>
              <a:rPr lang="es-ES" sz="1200" dirty="0"/>
              <a:t>Gracias por haberos animado a participar en este taller de acceso venoso  temporal + acceso venoso permanente </a:t>
            </a:r>
            <a:r>
              <a:rPr lang="es-ES" sz="2000" dirty="0"/>
              <a:t>Port-a-</a:t>
            </a:r>
            <a:r>
              <a:rPr lang="es-ES" sz="2000" dirty="0" err="1"/>
              <a:t>cath</a:t>
            </a:r>
            <a:r>
              <a:rPr lang="es-ES" sz="2000" dirty="0"/>
              <a:t>  (del que os hablará Maripi)</a:t>
            </a:r>
            <a:endParaRPr lang="es-ES" sz="1200" dirty="0"/>
          </a:p>
          <a:p>
            <a:pPr lvl="0"/>
            <a:r>
              <a:rPr lang="es-ES" sz="1200" dirty="0"/>
              <a:t>Y GRACIAS a los organizadores por dejarnos compartir esta experiencia con vosotros.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s-ES" sz="1200" dirty="0"/>
              <a:t>Vamos a hacer un repaso para dar paso a preguntas y respuestas, en el momento que creáis adecuado; os responderán Aiora, Xabi o  Iris,</a:t>
            </a:r>
            <a:r>
              <a:rPr lang="es-ES" sz="1200" baseline="0" dirty="0"/>
              <a:t> para preguntas mas complicadas, Idoia o Maripi…</a:t>
            </a:r>
            <a:r>
              <a:rPr lang="es-ES" sz="1200" dirty="0"/>
              <a:t>…</a:t>
            </a:r>
          </a:p>
          <a:p>
            <a:pPr lvl="0"/>
            <a:endParaRPr lang="es-ES" sz="1200" dirty="0"/>
          </a:p>
          <a:p>
            <a:endParaRPr lang="es-ES" sz="1200" dirty="0"/>
          </a:p>
          <a:p>
            <a:r>
              <a:rPr lang="es-ES" sz="1200" dirty="0"/>
              <a:t>Soy Itziar Lopetegui, enfermera desde hace 29 años. </a:t>
            </a:r>
          </a:p>
        </p:txBody>
      </p:sp>
    </p:spTree>
    <p:extLst>
      <p:ext uri="{BB962C8B-B14F-4D97-AF65-F5344CB8AC3E}">
        <p14:creationId xmlns:p14="http://schemas.microsoft.com/office/powerpoint/2010/main" val="789529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5f391192_08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4304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5ed75ccf_02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>
              <a:buNone/>
            </a:pPr>
            <a:endParaRPr lang="es-ES" sz="1200" dirty="0"/>
          </a:p>
          <a:p>
            <a:pPr>
              <a:buNone/>
            </a:pPr>
            <a:r>
              <a:rPr lang="es-ES" sz="1200" dirty="0"/>
              <a:t>La canalización diaria o cada 48h favorece la </a:t>
            </a:r>
            <a:r>
              <a:rPr lang="es-ES" sz="1200" b="1" u="sng" dirty="0"/>
              <a:t>tunelización </a:t>
            </a:r>
          </a:p>
          <a:p>
            <a:pPr>
              <a:buNone/>
            </a:pPr>
            <a:r>
              <a:rPr lang="es-ES" sz="1200" dirty="0"/>
              <a:t>	Consisten en acceder siempre en la misma vena utilizando el mismo punto de inyección.</a:t>
            </a:r>
          </a:p>
          <a:p>
            <a:pPr>
              <a:buNone/>
            </a:pPr>
            <a:r>
              <a:rPr lang="es-ES" sz="1200" dirty="0"/>
              <a:t>	Se crea una especie de túnel o “fístula” artificial que con el tiempo facilita el acceso venoso. </a:t>
            </a:r>
          </a:p>
          <a:p>
            <a:pPr>
              <a:buNone/>
            </a:pPr>
            <a:endParaRPr lang="es-ES" sz="1200" dirty="0"/>
          </a:p>
          <a:p>
            <a:pPr>
              <a:buNone/>
            </a:pPr>
            <a:r>
              <a:rPr lang="es-ES" sz="1200" b="1" dirty="0"/>
              <a:t>● CARACTERISTICAS: </a:t>
            </a:r>
            <a:endParaRPr lang="es-ES" sz="1200" dirty="0"/>
          </a:p>
          <a:p>
            <a:pPr>
              <a:buNone/>
            </a:pPr>
            <a:r>
              <a:rPr lang="es-ES" sz="1200" dirty="0"/>
              <a:t>• Ocasionalmente engrosamiento de vena.</a:t>
            </a:r>
          </a:p>
          <a:p>
            <a:pPr>
              <a:buNone/>
            </a:pPr>
            <a:r>
              <a:rPr lang="es-ES" sz="1200" dirty="0"/>
              <a:t>• Cambio de color en el punto de punción (peca)</a:t>
            </a:r>
          </a:p>
          <a:p>
            <a:pPr>
              <a:buNone/>
            </a:pPr>
            <a:r>
              <a:rPr lang="es-ES" sz="1200" dirty="0"/>
              <a:t>• La piel del acceso se reblandece.</a:t>
            </a:r>
          </a:p>
          <a:p>
            <a:pPr>
              <a:buNone/>
            </a:pPr>
            <a:r>
              <a:rPr lang="es-ES" sz="1200" dirty="0"/>
              <a:t>• La sensibilidad del punto de inyección disminuye y por consiguiente las siguientes inyecciones son menos dolorosos.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dc5cf338a0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dc5cf338a0_0_7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ed75ccf_05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6150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1365" indent="0">
              <a:buNone/>
            </a:pPr>
            <a:r>
              <a:rPr lang="es-ES" dirty="0"/>
              <a:t>En caso de Flebitis, Infección en la zona de punción, hematoma y/o extravasación NO pinchar hasta que se haya recuperado la zona.</a:t>
            </a:r>
          </a:p>
        </p:txBody>
      </p:sp>
    </p:spTree>
    <p:extLst>
      <p:ext uri="{BB962C8B-B14F-4D97-AF65-F5344CB8AC3E}">
        <p14:creationId xmlns:p14="http://schemas.microsoft.com/office/powerpoint/2010/main" val="807836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5ed75ccf_013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5ed75ccf_013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7128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dc5cf338a0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dc5cf338a0_0_7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7708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f391192_09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6851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4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r>
              <a:rPr lang="es-ES" dirty="0"/>
              <a:t>Para finalizar, hablar de la conveniencia de tener preparado un maletín de transporte. El vial puede mantenerse a temperatura ambiente.</a:t>
            </a:r>
          </a:p>
          <a:p>
            <a:pPr marL="0" indent="0">
              <a:buNone/>
            </a:pPr>
            <a:r>
              <a:rPr lang="es-ES" dirty="0"/>
              <a:t>En una urgencia, facilita tener todo el material organizado</a:t>
            </a:r>
            <a:r>
              <a:rPr lang="es-ES" baseline="0" dirty="0"/>
              <a:t> en un mismo lugar, incluso en el tratamiento preventivo.</a:t>
            </a:r>
            <a:endParaRPr lang="es-ES" dirty="0"/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1411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f391192_01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r>
              <a:rPr lang="es-ES" dirty="0"/>
              <a:t>Comencemos…</a:t>
            </a:r>
          </a:p>
          <a:p>
            <a:pPr marL="0" indent="0">
              <a:buNone/>
            </a:pPr>
            <a:r>
              <a:rPr lang="es-ES" dirty="0"/>
              <a:t>A la persona con hemofilia lo que le sucede es que la hemorragia tarda mas tiempo en parar.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Sabéis que hay 2 tipos: </a:t>
            </a:r>
            <a:r>
              <a:rPr lang="es-ES" b="1" dirty="0"/>
              <a:t>A-B.</a:t>
            </a:r>
          </a:p>
          <a:p>
            <a:pPr marL="0" indent="0">
              <a:buNone/>
            </a:pPr>
            <a:r>
              <a:rPr lang="es-ES" dirty="0"/>
              <a:t>En cuanto a los grados: </a:t>
            </a:r>
            <a:r>
              <a:rPr lang="es-ES" b="1" dirty="0"/>
              <a:t>Leve, moderada y severa.</a:t>
            </a:r>
          </a:p>
          <a:p>
            <a:pPr marL="0" indent="0">
              <a:buNone/>
            </a:pPr>
            <a:r>
              <a:rPr lang="es-ES" dirty="0"/>
              <a:t>También puede suceder que algunos pacientes desarrollen </a:t>
            </a:r>
            <a:r>
              <a:rPr lang="es-ES" b="1" dirty="0"/>
              <a:t>inhibidores: </a:t>
            </a:r>
            <a:r>
              <a:rPr lang="es-ES" dirty="0"/>
              <a:t>son anticuerpos que neutralizan la actividad del factor de coagulación…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¿En algún momento habéis tenido algún moratón o hematoma? Imaginad la presión y el malestar que puede sentir un paciente cuando le sucede esto.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b="1" dirty="0"/>
              <a:t>Hablemos del tratamiento…</a:t>
            </a:r>
          </a:p>
          <a:p>
            <a:pPr marL="0" indent="0">
              <a:buNone/>
            </a:pPr>
            <a:endParaRPr lang="es-E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f391192_09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>
              <a:buNone/>
            </a:pPr>
            <a:r>
              <a:rPr lang="es-ES" dirty="0"/>
              <a:t>Por lo tanto…</a:t>
            </a:r>
          </a:p>
          <a:p>
            <a:pPr>
              <a:buNone/>
            </a:pPr>
            <a:r>
              <a:rPr lang="es-ES" dirty="0"/>
              <a:t>Una adecuada información y una correcta formación permite una actuación temprana reduciendo las complicaciones. La adherencia al tratamiento aumenta la calidad de vida del paciente y familiares.</a:t>
            </a:r>
          </a:p>
        </p:txBody>
      </p:sp>
    </p:spTree>
    <p:extLst>
      <p:ext uri="{BB962C8B-B14F-4D97-AF65-F5344CB8AC3E}">
        <p14:creationId xmlns:p14="http://schemas.microsoft.com/office/powerpoint/2010/main" val="2958040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5ed75ccf_02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dc5cf338a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dc5cf338a0_0_15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151365" indent="0" defTabSz="990752">
              <a:buNone/>
              <a:defRPr/>
            </a:pPr>
            <a:endParaRPr lang="es-ES" sz="1200" dirty="0"/>
          </a:p>
          <a:p>
            <a:pPr lvl="0"/>
            <a:r>
              <a:rPr lang="es-ES" sz="1200" dirty="0"/>
              <a:t>Que el paciente, la familia, el entorno conozca la enfermedad es vital para el cuidado del paciente.</a:t>
            </a:r>
          </a:p>
          <a:p>
            <a:pPr marL="151365" indent="0">
              <a:buNone/>
            </a:pPr>
            <a:endParaRPr lang="es-ES" sz="1200" dirty="0"/>
          </a:p>
          <a:p>
            <a:pPr marL="0" indent="0" defTabSz="990752">
              <a:buNone/>
              <a:defRPr/>
            </a:pPr>
            <a:endParaRPr lang="es-ES" sz="1200" dirty="0"/>
          </a:p>
          <a:p>
            <a:pPr marL="0" indent="0" defTabSz="990752">
              <a:buNone/>
              <a:defRPr/>
            </a:pPr>
            <a:endParaRPr lang="es-ES" sz="1200" dirty="0"/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95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lvl="0"/>
            <a:r>
              <a:rPr lang="es-ES" sz="1200" dirty="0"/>
              <a:t>Por lo tanto, es necesario tratarlo</a:t>
            </a:r>
          </a:p>
          <a:p>
            <a:pPr lvl="0">
              <a:buNone/>
            </a:pPr>
            <a:endParaRPr lang="es-ES" sz="1200" dirty="0"/>
          </a:p>
          <a:p>
            <a:pPr lvl="0"/>
            <a:r>
              <a:rPr lang="es-ES" sz="1200" dirty="0"/>
              <a:t>El paciente se “administrará por vía intra</a:t>
            </a:r>
            <a:r>
              <a:rPr lang="es-ES" sz="1200" u="sng" dirty="0"/>
              <a:t>venosa</a:t>
            </a:r>
            <a:r>
              <a:rPr lang="es-ES" sz="1200" dirty="0"/>
              <a:t> el factor de coagulación deficiente. En un tiempo NO superior a 2 horas para conseguir la reabsorción de la hemorragia lo antes posible…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hemartros a los 6 meses sigue habiendo acumulación de sangre extravasada en niños, sabemos lo que esto supone en la calidad de vida.</a:t>
            </a:r>
            <a:endParaRPr lang="es-ES" sz="1200" dirty="0"/>
          </a:p>
          <a:p>
            <a:pPr>
              <a:buNone/>
            </a:pPr>
            <a:r>
              <a:rPr lang="es-ES" sz="1200" dirty="0"/>
              <a:t> </a:t>
            </a:r>
          </a:p>
          <a:p>
            <a:r>
              <a:rPr lang="es-ES" sz="1200" u="sng" dirty="0"/>
              <a:t>¿Es posible que una persona NO relacionada con la Sanidad pueda ponerse ella misma el factor de coagulación </a:t>
            </a:r>
            <a:r>
              <a:rPr lang="es-ES" sz="1200" b="1" dirty="0"/>
              <a:t>en vena</a:t>
            </a:r>
            <a:r>
              <a:rPr lang="es-ES" sz="1200" dirty="0"/>
              <a:t>?</a:t>
            </a:r>
          </a:p>
          <a:p>
            <a:r>
              <a:rPr lang="es-ES" sz="1200" dirty="0"/>
              <a:t>Los que estamos aquí, ya sabemos que es posible, recordemos qué dice la ley…</a:t>
            </a:r>
          </a:p>
          <a:p>
            <a:pPr>
              <a:buNone/>
            </a:pPr>
            <a:r>
              <a:rPr lang="es-ES" sz="1200" dirty="0"/>
              <a:t>	</a:t>
            </a:r>
          </a:p>
          <a:p>
            <a:pPr lvl="0"/>
            <a:r>
              <a:rPr lang="es-ES" sz="1200" dirty="0"/>
              <a:t>La  ley  del 28 de abril de1982 indica por ejemplo:</a:t>
            </a:r>
          </a:p>
          <a:p>
            <a:pPr>
              <a:buNone/>
            </a:pPr>
            <a:r>
              <a:rPr lang="es-ES" sz="1200" dirty="0"/>
              <a:t>	● Quién puede realizar la técnica. </a:t>
            </a:r>
          </a:p>
          <a:p>
            <a:pPr>
              <a:buNone/>
            </a:pPr>
            <a:r>
              <a:rPr lang="es-ES" sz="1200" dirty="0"/>
              <a:t>	● La formación que debe recibir.</a:t>
            </a:r>
          </a:p>
          <a:p>
            <a:pPr>
              <a:buNone/>
            </a:pPr>
            <a:r>
              <a:rPr lang="es-ES" sz="1200" dirty="0"/>
              <a:t>	● La vigilancia que debe tener el paciente.</a:t>
            </a:r>
          </a:p>
          <a:p>
            <a:pPr>
              <a:buNone/>
            </a:pPr>
            <a:r>
              <a:rPr lang="es-ES" sz="1200" dirty="0"/>
              <a:t>	● La responsabilidad en la conservación, utilización y registro de los concentrados que se le dispensan.</a:t>
            </a:r>
          </a:p>
          <a:p>
            <a:pPr>
              <a:buNone/>
            </a:pPr>
            <a:r>
              <a:rPr lang="es-ES" sz="1200" dirty="0"/>
              <a:t>	●</a:t>
            </a:r>
            <a:r>
              <a:rPr lang="es-ES" sz="1200" b="1" dirty="0"/>
              <a:t>La prohibición de utilizar los conocimientos adquiridos para atender otro tipo de patologías.</a:t>
            </a:r>
            <a:endParaRPr lang="es-ES" sz="1200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s-ES" sz="1200" dirty="0"/>
              <a:t>En definitiva:</a:t>
            </a:r>
          </a:p>
          <a:p>
            <a:pPr marL="495376" indent="-344011" defTabSz="990752">
              <a:defRPr/>
            </a:pPr>
            <a:r>
              <a:rPr lang="es-ES" sz="1200" dirty="0"/>
              <a:t>Vivir con hemofilia supone IMPLICACIÓN para reducir la dependencia del centro asistencial favoreciendo la vida familiar, la integración social y la autonomía.</a:t>
            </a:r>
          </a:p>
          <a:p>
            <a:pPr marL="13970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3752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f391192_09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b="1" dirty="0">
                <a:solidFill>
                  <a:srgbClr val="336600"/>
                </a:solidFill>
                <a:latin typeface="Nixie One" panose="020B0604020202020204" charset="0"/>
              </a:rPr>
              <a:t>¿Creéis que está justificado el autotratamiento?</a:t>
            </a: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2625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ed75ccf_05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 defTabSz="990752">
              <a:buNone/>
              <a:defRPr/>
            </a:pPr>
            <a:r>
              <a:rPr lang="es-ES" dirty="0"/>
              <a:t>En cuanto al Factor de coagulación…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ed75ccf_05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7699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5f391192_08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53C46A-813F-633B-76D4-460E8B362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F7DB8A-F092-0CB0-495E-EE707ED5F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AE8C5-5272-C73F-87C5-EDCB4DE5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C819-38D0-4C53-B8CE-4DD7ACDAA17E}" type="datetimeFigureOut">
              <a:rPr lang="es-ES" smtClean="0"/>
              <a:t>11/01/2023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8D163E-4471-51F6-D5BC-CFAE4F55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DC3793-712B-06DE-BA88-303D12E91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6272468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5402C1-4D93-CEF2-02FB-C77228CC3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91E66A0-85FD-324C-F33F-32E8C40FE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873697-1EA8-2009-EA54-3A3EC2CF1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C819-38D0-4C53-B8CE-4DD7ACDAA17E}" type="datetimeFigureOut">
              <a:rPr lang="es-ES" smtClean="0"/>
              <a:t>11/01/2023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7DABF3-5656-43EF-D0E8-BB67714A8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05B805-2410-3C66-B66A-887120A3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616443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7DD91-ACC6-6696-0E8D-958C4A0178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A76D9A1-5B84-F8F1-DACE-E3A701B6D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826EF6-FDF1-EEB3-A016-E38015A0D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C819-38D0-4C53-B8CE-4DD7ACDAA17E}" type="datetimeFigureOut">
              <a:rPr lang="es-ES" smtClean="0"/>
              <a:t>11/01/2023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A2EDBE-1B21-7ED1-A72A-37F78CF73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1492E9-0956-5BCA-E9C7-D74C8429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9122855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423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5225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5122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7900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6667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976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DC4F93-D449-818B-AD87-BB5A580D8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F339E0-5544-C5C2-77E8-CDE88236E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B9C9F6-E9EE-591E-5D29-CF26DCC21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C819-38D0-4C53-B8CE-4DD7ACDAA17E}" type="datetimeFigureOut">
              <a:rPr lang="es-ES" smtClean="0"/>
              <a:t>11/01/2023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D04EEC-EE3F-B25F-0DEF-04A655369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6D376A-0109-D419-867D-133A331DF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0747851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B9E61A-B59C-E726-5C4F-D2A6F4FF6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F73C57-565A-9B60-4C3F-2B0DE80ED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B72746-8CED-0C4B-94EB-DD51042EB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C819-38D0-4C53-B8CE-4DD7ACDAA17E}" type="datetimeFigureOut">
              <a:rPr lang="es-ES" smtClean="0"/>
              <a:t>11/01/2023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A8B8F8-9BBC-296F-C277-3A156485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B3F3D1-88D7-B00D-2A46-231FCA66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746767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F7C62B-8A35-0A35-7ADF-17BF5131D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A9DF2B-CE21-F6F4-9D1B-96F8B4AEE7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DB8305-E28F-F2FF-F806-C103E22AB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50B0A9-A6AA-BDA1-EC19-9C2C2329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C819-38D0-4C53-B8CE-4DD7ACDAA17E}" type="datetimeFigureOut">
              <a:rPr lang="es-ES" smtClean="0"/>
              <a:t>11/01/2023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13D53A-D030-A4BE-565F-EAAB67E3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B9618F-2483-A8DF-82BB-549305E67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6022890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CF63BA-60C1-AEEE-92FF-BA048D678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E28674-64C8-521E-E5BD-C1AA88C80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62D0511-0280-40D8-D4E7-0B5489E2B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CCC98A-3E44-0309-1B48-93C1509A8F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D1DDFF1-BA40-EA67-99D0-9A60C172EE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542D5F3-65ED-E66B-CB34-8793D58F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C819-38D0-4C53-B8CE-4DD7ACDAA17E}" type="datetimeFigureOut">
              <a:rPr lang="es-ES" smtClean="0"/>
              <a:t>11/01/2023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6D4B53-A3E0-7BA0-0477-FBDEA85B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2628F80-5AB0-6F52-FA82-FFE8BDE7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0200965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50FE8-4F87-BB4B-5ADD-7245713BD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07B598-BC09-3006-71B6-5BA87E049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C819-38D0-4C53-B8CE-4DD7ACDAA17E}" type="datetimeFigureOut">
              <a:rPr lang="es-ES" smtClean="0"/>
              <a:t>11/01/2023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6719469-1ABF-52DB-8853-3D978ED7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EC9F758-2E82-901C-3F4F-F7DD658E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97529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B48E3B9-B3DD-9136-AF0D-5A07EBF82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C819-38D0-4C53-B8CE-4DD7ACDAA17E}" type="datetimeFigureOut">
              <a:rPr lang="es-ES" smtClean="0"/>
              <a:t>11/01/2023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103F3E3-4FD3-4B7E-F2E0-4ED37695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C7F779-9463-0C0E-55C5-0636A1FA1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7124128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CDE39E-D4EC-3B23-606D-69EB400B3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85830A-B9C0-C585-0BBB-9FC3D09D2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FC0403-D8F1-F603-3FE8-7A6958FEA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DD63F7-5AD6-1104-8CFA-B21BC5BA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C819-38D0-4C53-B8CE-4DD7ACDAA17E}" type="datetimeFigureOut">
              <a:rPr lang="es-ES" smtClean="0"/>
              <a:t>11/01/2023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0D5505-09A2-6AED-6626-A08BEE14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64E7C5-C3F8-46B3-7CF4-7FB44DD6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3860136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17159-F5CA-2356-0CB6-13F34D913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F0E6441-10C8-4135-2372-A330509BF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AE7381-CCC8-00BF-4C40-D557B83E1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A1B007-33FA-C780-933A-442DEABC8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C819-38D0-4C53-B8CE-4DD7ACDAA17E}" type="datetimeFigureOut">
              <a:rPr lang="es-ES" smtClean="0"/>
              <a:t>11/01/2023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324B19-8ABA-AEE8-3AA2-83EC8475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D4BE58-CFD8-C932-487C-008EAE0B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8253980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22AC6A2-013A-0C78-9A04-3D2EE7B8E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56452B-3D82-40A2-DE14-C9CA84CA1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6E9AC0-2C16-4DB0-30E3-8EA176C35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AC819-38D0-4C53-B8CE-4DD7ACDAA17E}" type="datetimeFigureOut">
              <a:rPr lang="es-ES" smtClean="0"/>
              <a:t>11/01/2023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85F55D-CF87-C944-ACD8-D3C9DE746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E0E155-6B0F-14FE-9035-B1D1B5B7A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889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8" r:id="rId16"/>
    <p:sldLayoutId id="2147483679" r:id="rId17"/>
  </p:sldLayoutIdLst>
  <p:transition>
    <p:fade thruBlk="1"/>
  </p:transition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MARIAPILAR.ETXARTLASA@osakidetza.eus" TargetMode="External"/><Relationship Id="rId5" Type="http://schemas.openxmlformats.org/officeDocument/2006/relationships/hyperlink" Target="mailto:MARIADEICIAR.LOPETEGUILARRUSCAIN@osakidetza.eus" TargetMode="External"/><Relationship Id="rId4" Type="http://schemas.openxmlformats.org/officeDocument/2006/relationships/hyperlink" Target="https://pixabay.com/pt/primavera-flor-verdes-flores-3152911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pt/primavera-flor-verdes-flores-3152911/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hyperlink" Target="https://pixabay.com/pt/primavera-flor-verdes-flores-3152911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hyperlink" Target="https://pixabay.com/pt/primavera-flor-verdes-flores-3152911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it/cuore-spezzato-cuore-cerotto-2965890/" TargetMode="External"/><Relationship Id="rId3" Type="http://schemas.openxmlformats.org/officeDocument/2006/relationships/image" Target="../media/image24.jpe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5.jpeg"/><Relationship Id="rId10" Type="http://schemas.openxmlformats.org/officeDocument/2006/relationships/hyperlink" Target="https://pixabay.com/pt/primavera-flor-verdes-flores-3152911/" TargetMode="External"/><Relationship Id="rId4" Type="http://schemas.openxmlformats.org/officeDocument/2006/relationships/image" Target="../media/image25.jpe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pixabay.com/pt/primavera-flor-verdes-flores-3152911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ved=0ahUKEwjDsLDN09DXAhXJPBQKHQ7LCCIQjRwIBw&amp;url=https://www.mybwmc.org/library/6/18086&amp;psig=AOvVaw10ZVSk8-pN3Af23uVLqd-a&amp;ust=1511387512289318" TargetMode="External"/><Relationship Id="rId7" Type="http://schemas.openxmlformats.org/officeDocument/2006/relationships/hyperlink" Target="https://pixabay.com/pt/primavera-flor-verdes-flores-3152911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hyperlink" Target="https://pixabay.com/pt/primavera-flor-verdes-flores-3152911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pixabay.com/pt/primavera-flor-verdes-flores-3152911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file:///H:\2022%20Hemofilia\Hemofilia%202019-2022\2022%20Hemofilia\2022%2011%2019%20Taller%20de%20acceso%20venoso\2022%2011%2019%20Taller%20acceso%20venoso\Autotratamiento_en_pacientes_con_Hemofilia_II_avanzado.mp4" TargetMode="External"/><Relationship Id="rId1" Type="http://schemas.microsoft.com/office/2007/relationships/media" Target="file:///H:\2022%20Hemofilia\Hemofilia%202019-2022\2022%20Hemofilia\2022%2011%2019%20Taller%20de%20acceso%20venoso\2022%2011%2019%20Taller%20acceso%20venoso\Autotratamiento_en_pacientes_con_Hemofilia_II_avanzado.mp4" TargetMode="Externa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pt/primavera-flor-verdes-flores-3152911/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s/photo/1552969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ixabay.com/pt/primavera-flor-verdes-flores-3152911/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cad=rja&amp;uact=8&amp;ved=0ahUKEwi2zYz289DXAhWINxQKHSF1CiYQjRwIBw&amp;url=https://www.expertoanimal.com/que-debe-tener-un-botiquin-de-primeros-auxilios-para-perros-21948.html&amp;psig=AOvVaw1uI6XDBL5Fpeec8Y6rMuez&amp;ust=1511395945968847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pixabay.com/pt/primavera-flor-verdes-flores-3152911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ixabay.com/pt/primavera-flor-verdes-flores-3152911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DEICIAR.LOPETEGUILARRUSCAIN@osakidetza.eu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pt/primavera-flor-verdes-flores-3152911/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pt/primavera-flor-verdes-flores-3152911/" TargetMode="External"/><Relationship Id="rId3" Type="http://schemas.openxmlformats.org/officeDocument/2006/relationships/hyperlink" Target="file:///E:\Hemofilia%202017\Gu&#237;a%20para%20tratamiento%20en%20casa%202017%5b16733%5d.pdf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1.wfh.org/publication/files/pdf" TargetMode="External"/><Relationship Id="rId5" Type="http://schemas.openxmlformats.org/officeDocument/2006/relationships/hyperlink" Target="https://www.sefh.es/sefhjornadas/11_1.A.Sanchez.pdf" TargetMode="External"/><Relationship Id="rId4" Type="http://schemas.openxmlformats.org/officeDocument/2006/relationships/hyperlink" Target="http://www.hemofiliagipuzkoa.org/files/home/GuiaUrgenciasHemofilia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t/primavera-flor-verdes-flores-3152911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hyperlink" Target="https://pixabay.com/pt/primavera-flor-verdes-flores-3152911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pt/primavera-flor-verdes-flores-3152911/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ixabay.com/pt/primavera-flor-verdes-flores-3152911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pixabay.com/pt/primavera-flor-verdes-flores-3152911/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pt/primavera-flor-verdes-flores-3152911/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s://www.google.es/url?sa=i&amp;rct=j&amp;q=&amp;esrc=s&amp;source=images&amp;cd=&amp;cad=rja&amp;uact=8&amp;ved=0ahUKEwjeloTXxNDXAhWLbhQKHQeKDDEQjRwIBw&amp;url=https://www.esmueble.es/fotografias-de-muebles/dormitorios-juveniles-catalogo-infinity-colores/&amp;psig=AOvVaw3SJWCCa8LZhSYyhzxn5Ws1&amp;ust=151138345249347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stoperroresdemedicacion.org/i-img/es/blog/los-10-correctos-de-enfermeria-para-evitar-errores-de-medicacion/gr-los-10-correctos-de-enfermeria-para-evitar-errores-con-la-medicacion-1-.jpg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pixabay.com/pt/primavera-flor-verdes-flores-3152911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2A91909-B288-0A94-B447-6A535B0368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F03846DC-ECFA-54E7-2E7D-43610C15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1"/>
            <a:ext cx="9144000" cy="5143124"/>
          </a:xfrm>
          <a:prstGeom prst="rect">
            <a:avLst/>
          </a:prstGeom>
        </p:spPr>
      </p:pic>
      <p:sp>
        <p:nvSpPr>
          <p:cNvPr id="7" name="Google Shape;209;p15">
            <a:extLst>
              <a:ext uri="{FF2B5EF4-FFF2-40B4-BE49-F238E27FC236}">
                <a16:creationId xmlns:a16="http://schemas.microsoft.com/office/drawing/2014/main" id="{2B2A7DD5-3D9F-3004-C7D4-97C33A6CE9A3}"/>
              </a:ext>
            </a:extLst>
          </p:cNvPr>
          <p:cNvSpPr txBox="1">
            <a:spLocks/>
          </p:cNvSpPr>
          <p:nvPr/>
        </p:nvSpPr>
        <p:spPr>
          <a:xfrm>
            <a:off x="4806900" y="1178852"/>
            <a:ext cx="3684312" cy="71469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Taller de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acceso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venoso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CEE375A-0286-1280-9F4F-709A8D364F9D}"/>
              </a:ext>
            </a:extLst>
          </p:cNvPr>
          <p:cNvSpPr txBox="1"/>
          <p:nvPr/>
        </p:nvSpPr>
        <p:spPr>
          <a:xfrm>
            <a:off x="2479589" y="2457407"/>
            <a:ext cx="345989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Itziar Lopetegui Larruscain </a:t>
            </a:r>
            <a:r>
              <a:rPr lang="es-ES" b="1" kern="1200" dirty="0">
                <a:solidFill>
                  <a:srgbClr val="00660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&amp;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1200" dirty="0">
                <a:solidFill>
                  <a:srgbClr val="00660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M.ª Pilar Etxart Lasa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MARIADEICIAR.LOPETEGUILARRUSCAIN@osakidetza.eus</a:t>
            </a:r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900" kern="1200" dirty="0" err="1">
                <a:solidFill>
                  <a:srgbClr val="00660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MARIAPILAR.ETXARTLASA@osakidetza.eus</a:t>
            </a:r>
            <a:endParaRPr lang="es-ES" sz="900" kern="1200" dirty="0">
              <a:solidFill>
                <a:srgbClr val="006600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algn="ctr">
              <a:buClrTx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Enfermeras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Donostia 19.11.2022</a:t>
            </a: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E06BB5A7-CB69-53D4-C055-7984ABA53620}"/>
              </a:ext>
            </a:extLst>
          </p:cNvPr>
          <p:cNvSpPr txBox="1">
            <a:spLocks/>
          </p:cNvSpPr>
          <p:nvPr/>
        </p:nvSpPr>
        <p:spPr>
          <a:xfrm>
            <a:off x="5493059" y="463316"/>
            <a:ext cx="2930855" cy="64633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1800" kern="1200" spc="0" normalizeH="0" baseline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  <a:lvl2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s-ES" dirty="0">
                <a:solidFill>
                  <a:srgbClr val="006600"/>
                </a:solidFill>
              </a:rPr>
              <a:t>Auto-tratamiento en</a:t>
            </a:r>
          </a:p>
          <a:p>
            <a:r>
              <a:rPr lang="es-ES" dirty="0">
                <a:solidFill>
                  <a:srgbClr val="006600"/>
                </a:solidFill>
              </a:rPr>
              <a:t>“Hemofilia“ </a:t>
            </a:r>
          </a:p>
        </p:txBody>
      </p:sp>
    </p:spTree>
    <p:extLst>
      <p:ext uri="{BB962C8B-B14F-4D97-AF65-F5344CB8AC3E}">
        <p14:creationId xmlns:p14="http://schemas.microsoft.com/office/powerpoint/2010/main" val="1973764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80CDD93-6D55-4616-9FCD-2856A0C2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5" name="Google Shape;295;p25"/>
          <p:cNvSpPr txBox="1">
            <a:spLocks noGrp="1"/>
          </p:cNvSpPr>
          <p:nvPr>
            <p:ph type="title" idx="4294967295"/>
          </p:nvPr>
        </p:nvSpPr>
        <p:spPr>
          <a:xfrm>
            <a:off x="2444157" y="907779"/>
            <a:ext cx="4484286" cy="500062"/>
          </a:xfrm>
          <a:prstGeom prst="rect">
            <a:avLst/>
          </a:prstGeom>
          <a:ln w="19050">
            <a:solidFill>
              <a:srgbClr val="FF0066"/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3A6D3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Consejos obre el “Factor”…</a:t>
            </a:r>
            <a:endParaRPr sz="2400" b="1" dirty="0">
              <a:solidFill>
                <a:srgbClr val="3A6D3A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049E4BAD-6A34-4FBB-930A-4BDF37C66877}"/>
              </a:ext>
            </a:extLst>
          </p:cNvPr>
          <p:cNvPicPr/>
          <p:nvPr/>
        </p:nvPicPr>
        <p:blipFill rotWithShape="1">
          <a:blip r:embed="rId3"/>
          <a:srcRect l="35607" t="38665" r="49324" b="8676"/>
          <a:stretch/>
        </p:blipFill>
        <p:spPr bwMode="auto">
          <a:xfrm>
            <a:off x="3781168" y="1729222"/>
            <a:ext cx="905132" cy="2355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220F6C5-7394-4386-93C7-F55D7B2C0305}"/>
              </a:ext>
            </a:extLst>
          </p:cNvPr>
          <p:cNvSpPr txBox="1"/>
          <p:nvPr/>
        </p:nvSpPr>
        <p:spPr>
          <a:xfrm>
            <a:off x="543823" y="1729222"/>
            <a:ext cx="3220995" cy="2355068"/>
          </a:xfrm>
          <a:prstGeom prst="rect">
            <a:avLst/>
          </a:prstGeom>
          <a:noFill/>
          <a:ln w="28575">
            <a:solidFill>
              <a:srgbClr val="3A6D3A"/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Cuando reconstituir el producto:</a:t>
            </a: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Una vez 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alcanzada la temperatura ambiente 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y las manos están correctamente limpias.</a:t>
            </a: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Tener en cuenta que:</a:t>
            </a: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Cada producto de factor de coagulación está formado por un 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vial liofilizado </a:t>
            </a:r>
            <a:r>
              <a:rPr kumimoji="0" lang="es-ES" sz="1100" b="0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(Conservar en frío), 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disolvente y kit propio a utilizar para su preparación y administración.</a:t>
            </a: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Seguir los pasos de las instrucciones del prospecto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A0B0BA-3C8F-4962-91E7-9DA02EE009AE}"/>
              </a:ext>
            </a:extLst>
          </p:cNvPr>
          <p:cNvSpPr txBox="1"/>
          <p:nvPr/>
        </p:nvSpPr>
        <p:spPr>
          <a:xfrm>
            <a:off x="4686300" y="1729222"/>
            <a:ext cx="4218803" cy="2323713"/>
          </a:xfrm>
          <a:prstGeom prst="rect">
            <a:avLst/>
          </a:prstGeom>
          <a:noFill/>
          <a:ln w="12700">
            <a:solidFill>
              <a:srgbClr val="3A6D3A"/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Precauciones a la hora de reconstituir: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La dosis es individualizada, calculada según las necesidades de cada paciente, por lo tanto, </a:t>
            </a:r>
            <a:r>
              <a:rPr kumimoji="0" lang="es-ES" sz="11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cargar todo lo indicado.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Si al cargar el polvo liofilizado con el disolvente se formara </a:t>
            </a:r>
            <a:r>
              <a:rPr kumimoji="0" lang="es-ES" sz="11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espuma, esperar a que desaparezca.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Una vez reconstituido observar la solución</a:t>
            </a:r>
            <a:r>
              <a:rPr kumimoji="0" lang="es-ES" sz="11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. Si NO fuera transparente o tuviera partículas NO administrarlo.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No se debe mezclar productos de lotes diferentes 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en la misma jeringa (Trazabilidad)</a:t>
            </a:r>
            <a:endParaRPr kumimoji="0" lang="es-ES" sz="11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</p:txBody>
      </p:sp>
      <p:pic>
        <p:nvPicPr>
          <p:cNvPr id="7" name="Imagen 6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71532302-CE8E-54C6-49A4-2C869CBE8D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0002" r="38396" b="74496"/>
          <a:stretch/>
        </p:blipFill>
        <p:spPr bwMode="auto">
          <a:xfrm>
            <a:off x="0" y="0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Google Shape;306;p38">
            <a:extLst>
              <a:ext uri="{FF2B5EF4-FFF2-40B4-BE49-F238E27FC236}">
                <a16:creationId xmlns:a16="http://schemas.microsoft.com/office/drawing/2014/main" id="{863D7BCF-56A1-7BFC-9625-4672BF00FB2A}"/>
              </a:ext>
            </a:extLst>
          </p:cNvPr>
          <p:cNvSpPr/>
          <p:nvPr/>
        </p:nvSpPr>
        <p:spPr>
          <a:xfrm rot="8525397">
            <a:off x="8204150" y="4203736"/>
            <a:ext cx="622400" cy="416236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0CC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16ED1B4-2774-B3B6-09C5-43359F0D2510}"/>
              </a:ext>
            </a:extLst>
          </p:cNvPr>
          <p:cNvSpPr txBox="1"/>
          <p:nvPr/>
        </p:nvSpPr>
        <p:spPr>
          <a:xfrm>
            <a:off x="6755027" y="375858"/>
            <a:ext cx="2150076" cy="307777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2400" b="1" kern="1200" spc="0" normalizeH="0" baseline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s-ES" sz="1400" dirty="0"/>
              <a:t>Educación sanitaria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80CDD93-6D55-4616-9FCD-2856A0C2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71532302-CE8E-54C6-49A4-2C869CBE8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0002" r="38396" b="74496"/>
          <a:stretch/>
        </p:blipFill>
        <p:spPr bwMode="auto">
          <a:xfrm>
            <a:off x="0" y="0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Google Shape;306;p38">
            <a:extLst>
              <a:ext uri="{FF2B5EF4-FFF2-40B4-BE49-F238E27FC236}">
                <a16:creationId xmlns:a16="http://schemas.microsoft.com/office/drawing/2014/main" id="{863D7BCF-56A1-7BFC-9625-4672BF00FB2A}"/>
              </a:ext>
            </a:extLst>
          </p:cNvPr>
          <p:cNvSpPr/>
          <p:nvPr/>
        </p:nvSpPr>
        <p:spPr>
          <a:xfrm rot="8525397">
            <a:off x="8204150" y="4203736"/>
            <a:ext cx="622400" cy="416236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0CC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576CAC3-998B-64E9-1982-292E9AB6F873}"/>
              </a:ext>
            </a:extLst>
          </p:cNvPr>
          <p:cNvSpPr txBox="1">
            <a:spLocks/>
          </p:cNvSpPr>
          <p:nvPr/>
        </p:nvSpPr>
        <p:spPr>
          <a:xfrm>
            <a:off x="1078436" y="842027"/>
            <a:ext cx="6607660" cy="470717"/>
          </a:xfrm>
          <a:prstGeom prst="rect">
            <a:avLst/>
          </a:prstGeom>
          <a:ln w="19050">
            <a:solidFill>
              <a:srgbClr val="FF0066"/>
            </a:solidFill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0" indent="0" algn="ctr" defTabSz="685800" eaLnBrk="1" latinLnBrk="0" hangingPunct="1">
              <a:lnSpc>
                <a:spcPct val="90000"/>
              </a:lnSpc>
              <a:buNone/>
              <a:defRPr sz="2400" b="1" kern="1200">
                <a:solidFill>
                  <a:srgbClr val="3A6D3A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es-ES" dirty="0"/>
              <a:t>Como diferenciar vena de arteria.</a:t>
            </a:r>
          </a:p>
        </p:txBody>
      </p:sp>
      <p:sp>
        <p:nvSpPr>
          <p:cNvPr id="10" name="Marcador de contenido 6">
            <a:extLst>
              <a:ext uri="{FF2B5EF4-FFF2-40B4-BE49-F238E27FC236}">
                <a16:creationId xmlns:a16="http://schemas.microsoft.com/office/drawing/2014/main" id="{9F637247-A3DA-DFE6-3A57-A1111DCCC1E8}"/>
              </a:ext>
            </a:extLst>
          </p:cNvPr>
          <p:cNvSpPr txBox="1">
            <a:spLocks/>
          </p:cNvSpPr>
          <p:nvPr/>
        </p:nvSpPr>
        <p:spPr>
          <a:xfrm>
            <a:off x="1078436" y="1521192"/>
            <a:ext cx="1728191" cy="1747383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rmAutofit fontScale="85000" lnSpcReduction="10000"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Venas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tabLst/>
              <a:defRPr/>
            </a:pPr>
            <a:r>
              <a:rPr kumimoji="0" lang="es-ES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Son más </a:t>
            </a: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superficiales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tabLst/>
              <a:defRPr/>
            </a:pPr>
            <a:r>
              <a:rPr kumimoji="0" lang="es-ES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Paredes más delgadas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NO</a:t>
            </a:r>
            <a:r>
              <a:rPr kumimoji="0" lang="es-ES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 se palpa </a:t>
            </a:r>
            <a:r>
              <a:rPr kumimoji="0" lang="es-ES" b="0" i="0" u="sng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latido.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tabLst/>
              <a:defRPr/>
            </a:pPr>
            <a:r>
              <a:rPr kumimoji="0" lang="es-ES" b="0" i="0" u="sng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Devuelve la sangre de los órganos al corazón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atrick Hand"/>
              <a:buChar char="&gt;"/>
              <a:tabLst/>
              <a:defRPr/>
            </a:pPr>
            <a:endParaRPr kumimoji="0" lang="es-ES" sz="2000" b="0" i="0" u="sng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atrick Hand"/>
              <a:buNone/>
              <a:tabLst/>
              <a:defRPr/>
            </a:pP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  <a:p>
            <a:pPr marL="457200" marR="0" lvl="0" indent="-3556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atrick Hand"/>
              <a:buChar char="&gt;"/>
              <a:tabLst/>
              <a:defRPr/>
            </a:pP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1" name="Imagen 13" descr="Imagen que contiene texto&#10;&#10;Descripción generada con confianza alta">
            <a:extLst>
              <a:ext uri="{FF2B5EF4-FFF2-40B4-BE49-F238E27FC236}">
                <a16:creationId xmlns:a16="http://schemas.microsoft.com/office/drawing/2014/main" id="{5FE4EEBE-6A5E-9242-ED72-66B5216DE608}"/>
              </a:ext>
            </a:extLst>
          </p:cNvPr>
          <p:cNvPicPr/>
          <p:nvPr/>
        </p:nvPicPr>
        <p:blipFill rotWithShape="1">
          <a:blip r:embed="rId5"/>
          <a:srcRect l="57181" t="10928" r="24" b="53881"/>
          <a:stretch/>
        </p:blipFill>
        <p:spPr bwMode="auto">
          <a:xfrm>
            <a:off x="2806627" y="1540383"/>
            <a:ext cx="1368152" cy="1728192"/>
          </a:xfrm>
          <a:prstGeom prst="rect">
            <a:avLst/>
          </a:prstGeom>
          <a:ln>
            <a:solidFill>
              <a:srgbClr val="FF006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Imagen 12" descr="Imagen que contiene texto&#10;&#10;Descripción generada con confianza alta">
            <a:extLst>
              <a:ext uri="{FF2B5EF4-FFF2-40B4-BE49-F238E27FC236}">
                <a16:creationId xmlns:a16="http://schemas.microsoft.com/office/drawing/2014/main" id="{4C7A7205-47E6-9B6F-1E8F-ED1D7AEEED56}"/>
              </a:ext>
            </a:extLst>
          </p:cNvPr>
          <p:cNvPicPr/>
          <p:nvPr/>
        </p:nvPicPr>
        <p:blipFill rotWithShape="1">
          <a:blip r:embed="rId5"/>
          <a:srcRect l="20621" t="68795" r="31302"/>
          <a:stretch/>
        </p:blipFill>
        <p:spPr bwMode="auto">
          <a:xfrm>
            <a:off x="4174779" y="1540383"/>
            <a:ext cx="1621082" cy="1728192"/>
          </a:xfrm>
          <a:prstGeom prst="rect">
            <a:avLst/>
          </a:prstGeom>
          <a:ln>
            <a:solidFill>
              <a:srgbClr val="FF006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3" name="Marcador de contenido 7">
            <a:extLst>
              <a:ext uri="{FF2B5EF4-FFF2-40B4-BE49-F238E27FC236}">
                <a16:creationId xmlns:a16="http://schemas.microsoft.com/office/drawing/2014/main" id="{1F46A047-7E11-3931-811D-969F6C3BC041}"/>
              </a:ext>
            </a:extLst>
          </p:cNvPr>
          <p:cNvSpPr txBox="1">
            <a:spLocks/>
          </p:cNvSpPr>
          <p:nvPr/>
        </p:nvSpPr>
        <p:spPr>
          <a:xfrm>
            <a:off x="5795860" y="1521191"/>
            <a:ext cx="1890236" cy="1747383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tabLst/>
              <a:defRPr/>
            </a:pP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Arterias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tabLst/>
              <a:defRPr/>
            </a:pPr>
            <a:r>
              <a:rPr kumimoji="0" lang="es-ES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Son más </a:t>
            </a: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profundas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tabLst/>
              <a:defRPr/>
            </a:pPr>
            <a:r>
              <a:rPr kumimoji="0" lang="es-ES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Paredes más gruesas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tabLst/>
              <a:defRPr/>
            </a:pPr>
            <a:r>
              <a:rPr kumimoji="0" lang="es-ES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Se palpa </a:t>
            </a: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latido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tabLst/>
              <a:defRPr/>
            </a:pPr>
            <a:r>
              <a:rPr kumimoji="0" lang="es-ES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Llevan la sangre del corazón a los tejidos</a:t>
            </a:r>
          </a:p>
        </p:txBody>
      </p:sp>
      <p:pic>
        <p:nvPicPr>
          <p:cNvPr id="14" name="Imagen 5" descr="Resultado de imagen de hemofilia hemorragias peligrosas">
            <a:extLst>
              <a:ext uri="{FF2B5EF4-FFF2-40B4-BE49-F238E27FC236}">
                <a16:creationId xmlns:a16="http://schemas.microsoft.com/office/drawing/2014/main" id="{D3619A87-F810-42E4-639F-1010D4AA480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36" y="3378886"/>
            <a:ext cx="6607660" cy="922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930CE28-72B3-6F24-86A9-2CEDCCC892D2}"/>
              </a:ext>
            </a:extLst>
          </p:cNvPr>
          <p:cNvSpPr txBox="1"/>
          <p:nvPr/>
        </p:nvSpPr>
        <p:spPr>
          <a:xfrm>
            <a:off x="6740978" y="301355"/>
            <a:ext cx="2150076" cy="307777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2400" b="1" kern="1200" spc="0" normalizeH="0" baseline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s-ES" sz="1400" dirty="0"/>
              <a:t>Educación sanitaria</a:t>
            </a:r>
          </a:p>
        </p:txBody>
      </p:sp>
    </p:spTree>
    <p:extLst>
      <p:ext uri="{BB962C8B-B14F-4D97-AF65-F5344CB8AC3E}">
        <p14:creationId xmlns:p14="http://schemas.microsoft.com/office/powerpoint/2010/main" val="2914304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>
            <a:extLst>
              <a:ext uri="{FF2B5EF4-FFF2-40B4-BE49-F238E27FC236}">
                <a16:creationId xmlns:a16="http://schemas.microsoft.com/office/drawing/2014/main" id="{8780FFB5-D63D-4E12-B04C-AF9F031FF2B0}"/>
              </a:ext>
            </a:extLst>
          </p:cNvPr>
          <p:cNvSpPr/>
          <p:nvPr/>
        </p:nvSpPr>
        <p:spPr>
          <a:xfrm>
            <a:off x="6912650" y="608177"/>
            <a:ext cx="1256522" cy="23807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A6D3A"/>
            </a:solidFill>
          </a:ln>
          <a:effectLst>
            <a:softEdge rad="3175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2D58945-B80F-4F16-9EDA-01362AB223E4}"/>
              </a:ext>
            </a:extLst>
          </p:cNvPr>
          <p:cNvSpPr txBox="1">
            <a:spLocks/>
          </p:cNvSpPr>
          <p:nvPr/>
        </p:nvSpPr>
        <p:spPr>
          <a:xfrm>
            <a:off x="1751053" y="264754"/>
            <a:ext cx="4449103" cy="482654"/>
          </a:xfrm>
          <a:prstGeom prst="rect">
            <a:avLst/>
          </a:prstGeom>
          <a:noFill/>
          <a:ln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</a:effectLst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2200"/>
              <a:buFont typeface="Vidaloka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Vidaloka"/>
              </a:rPr>
              <a:t>Selección y acceso venoso:</a:t>
            </a:r>
          </a:p>
        </p:txBody>
      </p:sp>
      <p:pic>
        <p:nvPicPr>
          <p:cNvPr id="6" name="Imagen 5" descr="Resultado de imagen de hemofilia hemorragias peligrosas">
            <a:extLst>
              <a:ext uri="{FF2B5EF4-FFF2-40B4-BE49-F238E27FC236}">
                <a16:creationId xmlns:a16="http://schemas.microsoft.com/office/drawing/2014/main" id="{FA8BB947-C6CE-42E4-9A10-B54C63EA17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8402"/>
            <a:ext cx="1800200" cy="91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10 Imagen">
            <a:extLst>
              <a:ext uri="{FF2B5EF4-FFF2-40B4-BE49-F238E27FC236}">
                <a16:creationId xmlns:a16="http://schemas.microsoft.com/office/drawing/2014/main" id="{BB2FA297-E4C0-4718-B83D-42C0D1EDB63A}"/>
              </a:ext>
            </a:extLst>
          </p:cNvPr>
          <p:cNvPicPr/>
          <p:nvPr/>
        </p:nvPicPr>
        <p:blipFill>
          <a:blip r:embed="rId4"/>
          <a:srcRect l="11708" t="42114" r="69174" b="39590"/>
          <a:stretch>
            <a:fillRect/>
          </a:stretch>
        </p:blipFill>
        <p:spPr bwMode="auto">
          <a:xfrm>
            <a:off x="7167061" y="1977770"/>
            <a:ext cx="747699" cy="740583"/>
          </a:xfrm>
          <a:prstGeom prst="roundRect">
            <a:avLst>
              <a:gd name="adj" fmla="val 8594"/>
            </a:avLst>
          </a:prstGeom>
          <a:solidFill>
            <a:srgbClr val="FF0066"/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A929FE3-8593-4B4F-81B7-6D6369FC4284}"/>
              </a:ext>
            </a:extLst>
          </p:cNvPr>
          <p:cNvSpPr txBox="1"/>
          <p:nvPr/>
        </p:nvSpPr>
        <p:spPr>
          <a:xfrm>
            <a:off x="6989316" y="1643690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Tunelización</a:t>
            </a:r>
          </a:p>
        </p:txBody>
      </p:sp>
      <p:pic>
        <p:nvPicPr>
          <p:cNvPr id="9" name="Imagen 7" descr="Imagen relacionada">
            <a:extLst>
              <a:ext uri="{FF2B5EF4-FFF2-40B4-BE49-F238E27FC236}">
                <a16:creationId xmlns:a16="http://schemas.microsoft.com/office/drawing/2014/main" id="{28753DEC-F2C7-4AE8-8542-D192D5324E2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t="26512" r="2754" b="6554"/>
          <a:stretch/>
        </p:blipFill>
        <p:spPr bwMode="auto">
          <a:xfrm>
            <a:off x="827584" y="1665498"/>
            <a:ext cx="3312368" cy="792088"/>
          </a:xfrm>
          <a:prstGeom prst="rect">
            <a:avLst/>
          </a:prstGeom>
          <a:noFill/>
          <a:ln w="12700">
            <a:solidFill>
              <a:srgbClr val="3A6D3A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9D52B07-333B-4D8A-8A41-38EB9E76BD1E}"/>
              </a:ext>
            </a:extLst>
          </p:cNvPr>
          <p:cNvSpPr txBox="1"/>
          <p:nvPr/>
        </p:nvSpPr>
        <p:spPr>
          <a:xfrm>
            <a:off x="827584" y="973001"/>
            <a:ext cx="3312368" cy="692497"/>
          </a:xfrm>
          <a:prstGeom prst="rect">
            <a:avLst/>
          </a:prstGeom>
          <a:noFill/>
          <a:ln w="12700">
            <a:solidFill>
              <a:srgbClr val="3A6D3A"/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Patrick Hand"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Patrick Hand"/>
              </a:rPr>
              <a:t>Selección venosa: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Patrick Hand"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Las zonas más 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accesibles son flexura de codos, 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antebrazos y 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dorso de manos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A74074-60C4-4353-BBE3-BCB2293491B5}"/>
              </a:ext>
            </a:extLst>
          </p:cNvPr>
          <p:cNvSpPr txBox="1"/>
          <p:nvPr/>
        </p:nvSpPr>
        <p:spPr>
          <a:xfrm>
            <a:off x="891285" y="2765138"/>
            <a:ext cx="3312368" cy="2139047"/>
          </a:xfrm>
          <a:prstGeom prst="rect">
            <a:avLst/>
          </a:prstGeom>
          <a:noFill/>
          <a:ln w="12700">
            <a:solidFill>
              <a:srgbClr val="3A6D3A"/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Punción venosa: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1" i="0" u="sng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highlight>
                  <a:srgbClr val="E5FFE5"/>
                </a:highlight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Técnica difícil de realizar a uno mismo</a:t>
            </a:r>
            <a:r>
              <a:rPr kumimoji="0" lang="es-ES" sz="11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highlight>
                  <a:srgbClr val="E5FFE5"/>
                </a:highlight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.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En casos complicados se utilizarán dispositivos de acceso venoso para facilitar el tratamiento: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(Port-a-Cath®), reservorio subcutáneo que requiere otro tipo de materiales y cuidados especiales que son diferentes a la punción venosa.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26B333-B7B3-4A33-A98C-E44AB288F79A}"/>
              </a:ext>
            </a:extLst>
          </p:cNvPr>
          <p:cNvSpPr txBox="1"/>
          <p:nvPr/>
        </p:nvSpPr>
        <p:spPr>
          <a:xfrm>
            <a:off x="4878252" y="2832514"/>
            <a:ext cx="3312368" cy="1969770"/>
          </a:xfrm>
          <a:prstGeom prst="rect">
            <a:avLst/>
          </a:prstGeom>
          <a:noFill/>
          <a:ln w="12700">
            <a:solidFill>
              <a:srgbClr val="5F5F5F"/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Técnica: 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El acceso venoso se realizará con palomilla 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23G o 25G, 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(normalmente incluida en el kit del factor). 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No 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puncionar la extremidad donde se haya producido hemorragia.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No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 realizar punción fuera de las áreas mencionadas.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61CAC42E-2CC9-4FA0-88C0-6B43422F4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26AE789C-B7A4-4C73-A33F-DF0163AADA87}"/>
              </a:ext>
            </a:extLst>
          </p:cNvPr>
          <p:cNvSpPr/>
          <p:nvPr/>
        </p:nvSpPr>
        <p:spPr>
          <a:xfrm>
            <a:off x="7306067" y="872400"/>
            <a:ext cx="469684" cy="78378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C57CDB27-2916-7ADF-F9B1-1A347D699A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40002" r="38396" b="74496"/>
          <a:stretch/>
        </p:blipFill>
        <p:spPr bwMode="auto">
          <a:xfrm>
            <a:off x="0" y="0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84BFB9C-F597-448E-97BC-2DB4148A8A82}"/>
              </a:ext>
            </a:extLst>
          </p:cNvPr>
          <p:cNvSpPr txBox="1"/>
          <p:nvPr/>
        </p:nvSpPr>
        <p:spPr>
          <a:xfrm>
            <a:off x="6365274" y="262599"/>
            <a:ext cx="2150076" cy="307777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2400" b="1" kern="1200" spc="0" normalizeH="0" baseline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s-ES" sz="1400" dirty="0"/>
              <a:t>Educación sanitaria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6">
            <a:extLst>
              <a:ext uri="{FF2B5EF4-FFF2-40B4-BE49-F238E27FC236}">
                <a16:creationId xmlns:a16="http://schemas.microsoft.com/office/drawing/2014/main" id="{18116CD5-2244-4101-B2EB-CB35FF98EDA4}"/>
              </a:ext>
            </a:extLst>
          </p:cNvPr>
          <p:cNvSpPr/>
          <p:nvPr/>
        </p:nvSpPr>
        <p:spPr>
          <a:xfrm>
            <a:off x="2039933" y="505898"/>
            <a:ext cx="6144721" cy="461665"/>
          </a:xfrm>
          <a:prstGeom prst="rect">
            <a:avLst/>
          </a:prstGeom>
          <a:ln w="19050"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Vidaloka"/>
              </a:rPr>
              <a:t>Punción venosa: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Vidaloka"/>
              </a:rPr>
              <a:t>pasos a seguir</a:t>
            </a:r>
          </a:p>
        </p:txBody>
      </p:sp>
      <p:pic>
        <p:nvPicPr>
          <p:cNvPr id="10" name="Picture 2" descr="Resultado de imagen de pinzas kocher plastico">
            <a:extLst>
              <a:ext uri="{FF2B5EF4-FFF2-40B4-BE49-F238E27FC236}">
                <a16:creationId xmlns:a16="http://schemas.microsoft.com/office/drawing/2014/main" id="{CE16CC28-2BDA-41A5-875F-BA0591A65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7858" t="30731" r="16663" b="30855"/>
          <a:stretch>
            <a:fillRect/>
          </a:stretch>
        </p:blipFill>
        <p:spPr bwMode="auto">
          <a:xfrm rot="13927028">
            <a:off x="816522" y="3729557"/>
            <a:ext cx="909455" cy="688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6 Imagen" descr="Resultado de imagen de hemofilia hemorragias peligrosas">
            <a:extLst>
              <a:ext uri="{FF2B5EF4-FFF2-40B4-BE49-F238E27FC236}">
                <a16:creationId xmlns:a16="http://schemas.microsoft.com/office/drawing/2014/main" id="{ACDE06AE-2C72-42DB-AA17-DD599CAA0A2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4" r="19425"/>
          <a:stretch>
            <a:fillRect/>
          </a:stretch>
        </p:blipFill>
        <p:spPr bwMode="auto">
          <a:xfrm>
            <a:off x="809826" y="1001151"/>
            <a:ext cx="922848" cy="1826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Marcador de contenido 4">
            <a:extLst>
              <a:ext uri="{FF2B5EF4-FFF2-40B4-BE49-F238E27FC236}">
                <a16:creationId xmlns:a16="http://schemas.microsoft.com/office/drawing/2014/main" id="{AD81CBD4-0FDD-47D0-BE84-5C095B73911B}"/>
              </a:ext>
            </a:extLst>
          </p:cNvPr>
          <p:cNvSpPr txBox="1">
            <a:spLocks/>
          </p:cNvSpPr>
          <p:nvPr/>
        </p:nvSpPr>
        <p:spPr>
          <a:xfrm>
            <a:off x="2118245" y="1001150"/>
            <a:ext cx="2790494" cy="3372979"/>
          </a:xfrm>
          <a:prstGeom prst="rect">
            <a:avLst/>
          </a:prstGeom>
          <a:ln>
            <a:solidFill>
              <a:srgbClr val="FF0066"/>
            </a:solidFill>
          </a:ln>
          <a:effectLst>
            <a:softEdge rad="63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rmAutofit lnSpcReduction="10000"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Nixie One" panose="020B0604020202020204" charset="0"/>
              <a:ea typeface="Patrick Hand"/>
              <a:cs typeface="Patrick Hand"/>
              <a:sym typeface="Patrick Hand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Patrick Hand"/>
              <a:cs typeface="Varela Round" panose="00000500000000000000" pitchFamily="2" charset="-79"/>
              <a:sym typeface="Patrick Hand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Patrick Hand"/>
              <a:cs typeface="Varela Round" panose="00000500000000000000" pitchFamily="2" charset="-79"/>
              <a:sym typeface="Patrick Hand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Lavado de manos según protocolo. </a:t>
            </a:r>
            <a:r>
              <a:rPr kumimoji="0" lang="es-ES" sz="11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Guantes.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Colocar el compresor 4 dedos por encima del lugar elegido. 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Limpiar la zona con una solución antiséptica, (toallitas estériles  del kit). 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No volver a tocar la zona de punción para evitar contaminación. 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Retirar el protector de la aguja (bisel hacia arriba) con ayuda de las alas introducir la aguja (20º-30º).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Observar que la sangre refluye a través del tubo. </a:t>
            </a:r>
          </a:p>
        </p:txBody>
      </p:sp>
      <p:sp>
        <p:nvSpPr>
          <p:cNvPr id="13" name="Marcador de contenido 5">
            <a:extLst>
              <a:ext uri="{FF2B5EF4-FFF2-40B4-BE49-F238E27FC236}">
                <a16:creationId xmlns:a16="http://schemas.microsoft.com/office/drawing/2014/main" id="{4E04E66F-6870-4783-AA1B-8FFFE9AF3FB8}"/>
              </a:ext>
            </a:extLst>
          </p:cNvPr>
          <p:cNvSpPr txBox="1">
            <a:spLocks/>
          </p:cNvSpPr>
          <p:nvPr/>
        </p:nvSpPr>
        <p:spPr>
          <a:xfrm>
            <a:off x="5329989" y="1001150"/>
            <a:ext cx="2903984" cy="2664490"/>
          </a:xfrm>
          <a:prstGeom prst="rect">
            <a:avLst/>
          </a:prstGeom>
          <a:ln>
            <a:solidFill>
              <a:srgbClr val="FF0066"/>
            </a:solidFill>
          </a:ln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Fijar palomita con esparadrapo para evitar que se mueva o salga.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Retirar el compresor </a:t>
            </a:r>
            <a:r>
              <a:rPr kumimoji="0" lang="es-ES" sz="11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antes de comprobar que está en vena. 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Se </a:t>
            </a:r>
            <a:r>
              <a:rPr lang="es-ES" sz="1100" b="1" kern="1200" dirty="0">
                <a:solidFill>
                  <a:srgbClr val="006600"/>
                </a:solidFill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recomienda 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purgar la palomita con suero fisiológico, para comprobar que está en vena y evitar entrada de aire.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lang="es-ES" sz="1100" b="1" u="sng" kern="1200" dirty="0">
                <a:solidFill>
                  <a:srgbClr val="FF0066"/>
                </a:solidFill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Antes de c</a:t>
            </a:r>
            <a:r>
              <a:rPr kumimoji="0" lang="es-ES" sz="11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olocar</a:t>
            </a:r>
            <a:r>
              <a:rPr kumimoji="0" lang="es-ES" sz="11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 la jeringa con la solución purgada,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 pinzar la tubuladura.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lang="es-ES" sz="1100" b="1" i="1" u="sng" kern="12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  <a:sym typeface="Patrick Hand"/>
              </a:rPr>
              <a:t>A</a:t>
            </a:r>
            <a:r>
              <a:rPr kumimoji="0" lang="es-ES" sz="1100" b="1" i="1" u="sng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dministrar</a:t>
            </a:r>
            <a:r>
              <a:rPr kumimoji="0" lang="es-ES" sz="1100" b="1" i="1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 despacio, durante 1 o 2 minutos. 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Si fuera necesario utilizar varias jeringas para administrar la dosis pautada, </a:t>
            </a:r>
            <a:r>
              <a:rPr kumimoji="0" lang="es-ES" sz="11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se pinzará el tubo al realizar el cambio. 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Una vez inyectada la dosis, lavar con S. Fisiológico, despegar la cinta adhesiva y con ayuda de las alas, retirar la aguja.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Patrick Hand"/>
              <a:buChar char="&gt;"/>
              <a:tabLst/>
              <a:defRPr/>
            </a:pP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" name="14 CuadroTexto">
            <a:extLst>
              <a:ext uri="{FF2B5EF4-FFF2-40B4-BE49-F238E27FC236}">
                <a16:creationId xmlns:a16="http://schemas.microsoft.com/office/drawing/2014/main" id="{2C49613D-AE3C-4FD7-954E-36A69BE15949}"/>
              </a:ext>
            </a:extLst>
          </p:cNvPr>
          <p:cNvSpPr txBox="1"/>
          <p:nvPr/>
        </p:nvSpPr>
        <p:spPr>
          <a:xfrm>
            <a:off x="5329989" y="3773965"/>
            <a:ext cx="2903984" cy="600164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softEdge rad="3175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Aplicar </a:t>
            </a:r>
            <a:r>
              <a:rPr kumimoji="0" lang="es-ES" sz="11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presión 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con una gasa sobre el punto de punción </a:t>
            </a:r>
            <a:r>
              <a:rPr kumimoji="0" lang="es-ES" sz="11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durante 5-10 minutos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, para evitar lesiones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daloka" charset="0"/>
                <a:ea typeface="Patrick Hand"/>
                <a:cs typeface="Patrick Hand"/>
                <a:sym typeface="Patrick Hand"/>
              </a:rPr>
              <a:t>.</a:t>
            </a:r>
          </a:p>
        </p:txBody>
      </p:sp>
      <p:sp>
        <p:nvSpPr>
          <p:cNvPr id="16" name="15 CuadroTexto">
            <a:extLst>
              <a:ext uri="{FF2B5EF4-FFF2-40B4-BE49-F238E27FC236}">
                <a16:creationId xmlns:a16="http://schemas.microsoft.com/office/drawing/2014/main" id="{410B5374-75E9-4EC5-99DC-9166C986D278}"/>
              </a:ext>
            </a:extLst>
          </p:cNvPr>
          <p:cNvSpPr txBox="1"/>
          <p:nvPr/>
        </p:nvSpPr>
        <p:spPr>
          <a:xfrm>
            <a:off x="2118244" y="4505653"/>
            <a:ext cx="5476288" cy="338554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Apósito: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retirarlo una o dos horas mas tarde.</a:t>
            </a:r>
          </a:p>
        </p:txBody>
      </p:sp>
      <p:pic>
        <p:nvPicPr>
          <p:cNvPr id="17" name="12 Imagen" descr="Resultado de imagen de guantes azules">
            <a:extLst>
              <a:ext uri="{FF2B5EF4-FFF2-40B4-BE49-F238E27FC236}">
                <a16:creationId xmlns:a16="http://schemas.microsoft.com/office/drawing/2014/main" id="{8009A306-2769-401F-B193-CDA883E37249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2459" y="1252892"/>
            <a:ext cx="720080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11F984-A034-42B6-BCD4-F2077B560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3057">
            <a:off x="2165763" y="1189334"/>
            <a:ext cx="753558" cy="5013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30A7A5D-9A76-47F6-B560-8C309AD5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05899B8D-4D86-59F1-D743-F9ADF9575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594532" y="4505653"/>
            <a:ext cx="668433" cy="338554"/>
          </a:xfrm>
          <a:prstGeom prst="rect">
            <a:avLst/>
          </a:prstGeom>
          <a:ln>
            <a:solidFill>
              <a:srgbClr val="FF0066"/>
            </a:solidFill>
          </a:ln>
          <a:effectLst>
            <a:softEdge rad="31750"/>
          </a:effectLst>
        </p:spPr>
      </p:pic>
      <p:pic>
        <p:nvPicPr>
          <p:cNvPr id="2" name="Imagen 1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899F6B1D-5208-C304-FD04-49B1F67A4A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40002" r="38396" b="74496"/>
          <a:stretch/>
        </p:blipFill>
        <p:spPr bwMode="auto">
          <a:xfrm>
            <a:off x="0" y="10706"/>
            <a:ext cx="1629690" cy="1140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966AE2A-D05B-DBBB-F85F-2DC74B5CE9EF}"/>
              </a:ext>
            </a:extLst>
          </p:cNvPr>
          <p:cNvSpPr txBox="1"/>
          <p:nvPr/>
        </p:nvSpPr>
        <p:spPr>
          <a:xfrm>
            <a:off x="6993924" y="118882"/>
            <a:ext cx="2150076" cy="307777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2400" b="1" kern="1200" spc="0" normalizeH="0" baseline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s-ES" sz="1400" dirty="0"/>
              <a:t>Educación sanitaria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 descr="C:\Users\Itziar\AppData\Local\Microsoft\Windows\INetCache\IE\I2TEMPFF\Mono_con_Lupa[1].jpg">
            <a:extLst>
              <a:ext uri="{FF2B5EF4-FFF2-40B4-BE49-F238E27FC236}">
                <a16:creationId xmlns:a16="http://schemas.microsoft.com/office/drawing/2014/main" id="{D64C9C8C-3A4F-40E1-A377-A1E36BE1F91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775" y="1094762"/>
            <a:ext cx="3212755" cy="3398016"/>
          </a:xfrm>
          <a:prstGeom prst="roundRect">
            <a:avLst>
              <a:gd name="adj" fmla="val 16667"/>
            </a:avLst>
          </a:prstGeom>
          <a:ln>
            <a:solidFill>
              <a:srgbClr val="FF0066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5 Rectángulo">
            <a:extLst>
              <a:ext uri="{FF2B5EF4-FFF2-40B4-BE49-F238E27FC236}">
                <a16:creationId xmlns:a16="http://schemas.microsoft.com/office/drawing/2014/main" id="{5B9F8DB8-4594-425C-A2F0-465725C97095}"/>
              </a:ext>
            </a:extLst>
          </p:cNvPr>
          <p:cNvSpPr/>
          <p:nvPr/>
        </p:nvSpPr>
        <p:spPr>
          <a:xfrm>
            <a:off x="2164152" y="2059460"/>
            <a:ext cx="1388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Complicaciones en acceso venoso:</a:t>
            </a:r>
          </a:p>
        </p:txBody>
      </p:sp>
      <p:pic>
        <p:nvPicPr>
          <p:cNvPr id="5" name="6 Imagen" descr="https://reader015.staticloud.net/reader015/html5/20191012/5ac886ae7f8b9a6b578c350c/bg5.png">
            <a:extLst>
              <a:ext uri="{FF2B5EF4-FFF2-40B4-BE49-F238E27FC236}">
                <a16:creationId xmlns:a16="http://schemas.microsoft.com/office/drawing/2014/main" id="{9E869EA7-6FA1-4502-AAC5-81EE76EBCE74}"/>
              </a:ext>
            </a:extLst>
          </p:cNvPr>
          <p:cNvPicPr/>
          <p:nvPr/>
        </p:nvPicPr>
        <p:blipFill>
          <a:blip r:embed="rId4"/>
          <a:srcRect t="19050" b="-2869"/>
          <a:stretch>
            <a:fillRect/>
          </a:stretch>
        </p:blipFill>
        <p:spPr bwMode="auto">
          <a:xfrm>
            <a:off x="4806900" y="1219199"/>
            <a:ext cx="3925208" cy="3325643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2F06F6B-46C3-4A75-A11E-221A0BC631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728E68E9-B560-D650-3646-CF9E0A25D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0002" r="38396" b="74496"/>
          <a:stretch/>
        </p:blipFill>
        <p:spPr bwMode="auto">
          <a:xfrm>
            <a:off x="0" y="0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Google Shape;306;p38">
            <a:extLst>
              <a:ext uri="{FF2B5EF4-FFF2-40B4-BE49-F238E27FC236}">
                <a16:creationId xmlns:a16="http://schemas.microsoft.com/office/drawing/2014/main" id="{DB0327AA-F541-C4D3-CE63-684DF82F1D82}"/>
              </a:ext>
            </a:extLst>
          </p:cNvPr>
          <p:cNvSpPr/>
          <p:nvPr/>
        </p:nvSpPr>
        <p:spPr>
          <a:xfrm rot="8525397">
            <a:off x="3944606" y="2397680"/>
            <a:ext cx="784987" cy="616221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767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 Rectángulo">
            <a:extLst>
              <a:ext uri="{FF2B5EF4-FFF2-40B4-BE49-F238E27FC236}">
                <a16:creationId xmlns:a16="http://schemas.microsoft.com/office/drawing/2014/main" id="{7276D04A-0AEF-447B-B43A-9B6EC5B2A3F0}"/>
              </a:ext>
            </a:extLst>
          </p:cNvPr>
          <p:cNvSpPr/>
          <p:nvPr/>
        </p:nvSpPr>
        <p:spPr>
          <a:xfrm>
            <a:off x="1994578" y="1014032"/>
            <a:ext cx="3442395" cy="461665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Complicaciones: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9BD6D6A4-01AF-4048-9BA5-92F50A959F40}"/>
              </a:ext>
            </a:extLst>
          </p:cNvPr>
          <p:cNvSpPr txBox="1">
            <a:spLocks/>
          </p:cNvSpPr>
          <p:nvPr/>
        </p:nvSpPr>
        <p:spPr>
          <a:xfrm>
            <a:off x="258164" y="2058298"/>
            <a:ext cx="5178809" cy="1646516"/>
          </a:xfrm>
          <a:prstGeom prst="rect">
            <a:avLst/>
          </a:prstGeom>
          <a:solidFill>
            <a:schemeClr val="bg1"/>
          </a:solidFill>
          <a:ln w="19050">
            <a:solidFill>
              <a:srgbClr val="3A6D3A"/>
            </a:solidFill>
          </a:ln>
          <a:effectLst>
            <a:glow rad="101600">
              <a:srgbClr val="FCEAEC">
                <a:alpha val="60000"/>
              </a:srgbClr>
            </a:glow>
            <a:softEdge rad="635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rmAutofit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500" b="1" i="0" u="sng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● Flebitis: </a:t>
            </a:r>
            <a:r>
              <a:rPr kumimoji="0" lang="es-ES" sz="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Inflamación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● </a:t>
            </a:r>
            <a:r>
              <a:rPr kumimoji="0" lang="es-ES" sz="1500" b="1" i="0" u="sng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Infección de la zona de punción</a:t>
            </a:r>
            <a:r>
              <a:rPr kumimoji="0" lang="es-ES" sz="15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: 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lang="es-ES" sz="1500" b="1" kern="1200" dirty="0">
                <a:solidFill>
                  <a:srgbClr val="006600"/>
                </a:solidFill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S</a:t>
            </a:r>
            <a:r>
              <a:rPr kumimoji="0" lang="es-ES" sz="15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e manifestará con dolor y enrojecimiento en el punto. 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5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● </a:t>
            </a:r>
            <a:r>
              <a:rPr kumimoji="0" lang="es-ES" sz="1500" b="1" i="0" u="sng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Hematoma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● </a:t>
            </a:r>
            <a:r>
              <a:rPr kumimoji="0" lang="es-ES" sz="1500" b="1" i="0" u="sng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Extravasación</a:t>
            </a:r>
            <a:endParaRPr kumimoji="0" lang="es-ES" sz="1500" b="1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Nixie One" panose="020B0604020202020204" charset="0"/>
              <a:ea typeface="Patrick Hand"/>
              <a:cs typeface="Patrick Hand"/>
              <a:sym typeface="Patrick Hand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Patrick Hand"/>
              <a:buChar char="&gt;"/>
              <a:tabLst/>
              <a:defRPr/>
            </a:pP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" name="10 CuadroTexto">
            <a:extLst>
              <a:ext uri="{FF2B5EF4-FFF2-40B4-BE49-F238E27FC236}">
                <a16:creationId xmlns:a16="http://schemas.microsoft.com/office/drawing/2014/main" id="{4A585AC7-DBE5-43CE-8F76-398FC54FC29E}"/>
              </a:ext>
            </a:extLst>
          </p:cNvPr>
          <p:cNvSpPr txBox="1"/>
          <p:nvPr/>
        </p:nvSpPr>
        <p:spPr>
          <a:xfrm>
            <a:off x="562965" y="4170222"/>
            <a:ext cx="7954106" cy="369332"/>
          </a:xfrm>
          <a:prstGeom prst="rect">
            <a:avLst/>
          </a:prstGeom>
          <a:solidFill>
            <a:srgbClr val="FCEAEC"/>
          </a:solidFill>
          <a:ln w="38100">
            <a:solidFill>
              <a:srgbClr val="3A6D3A"/>
            </a:solidFill>
          </a:ln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Si sucediera, no pinchar en ese mismo lugar hasta recuperar la zona.</a:t>
            </a:r>
          </a:p>
        </p:txBody>
      </p:sp>
      <p:pic>
        <p:nvPicPr>
          <p:cNvPr id="17" name="Marcador de contenido 4" descr="Imagen relacionada">
            <a:hlinkClick r:id="rId3" tgtFrame="&quot;_blank&quot;"/>
            <a:extLst>
              <a:ext uri="{FF2B5EF4-FFF2-40B4-BE49-F238E27FC236}">
                <a16:creationId xmlns:a16="http://schemas.microsoft.com/office/drawing/2014/main" id="{B1B69703-1F2B-417A-81FD-D22FBEB06559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4"/>
          <a:stretch/>
        </p:blipFill>
        <p:spPr bwMode="auto">
          <a:xfrm>
            <a:off x="5759217" y="2058298"/>
            <a:ext cx="2486625" cy="1646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8CCA046B-284A-4215-AF65-E008D9E59C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164F8E5-0983-4E82-8C9D-CEC1D9F9B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70578">
            <a:off x="99135" y="165659"/>
            <a:ext cx="908058" cy="1044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9C6C8BFC-2AB7-BE88-C509-B9A34F2C23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40002" r="38396" b="74496"/>
          <a:stretch/>
        </p:blipFill>
        <p:spPr bwMode="auto">
          <a:xfrm>
            <a:off x="59996" y="1124126"/>
            <a:ext cx="1585936" cy="906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1998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8D8F55D3-D777-4FDC-B25B-EA702CFED583}"/>
              </a:ext>
            </a:extLst>
          </p:cNvPr>
          <p:cNvSpPr txBox="1">
            <a:spLocks/>
          </p:cNvSpPr>
          <p:nvPr/>
        </p:nvSpPr>
        <p:spPr>
          <a:xfrm>
            <a:off x="3492843" y="531633"/>
            <a:ext cx="1786158" cy="43204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  <a:scene3d>
            <a:camera prst="perspectiveBelow"/>
            <a:lightRig rig="threePt" dir="t"/>
          </a:scene3d>
        </p:spPr>
        <p:txBody>
          <a:bodyPr spcFirstLastPara="1" wrap="square" lIns="0" tIns="0" rIns="0" bIns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2200"/>
              <a:buFont typeface="Vidaloka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Vidaloka"/>
              </a:rPr>
              <a:t>Residuos: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38D0A40-E7D0-43A4-9115-0C9BC3F6356E}"/>
              </a:ext>
            </a:extLst>
          </p:cNvPr>
          <p:cNvSpPr txBox="1">
            <a:spLocks/>
          </p:cNvSpPr>
          <p:nvPr/>
        </p:nvSpPr>
        <p:spPr>
          <a:xfrm>
            <a:off x="477795" y="1540476"/>
            <a:ext cx="7010400" cy="2767913"/>
          </a:xfrm>
          <a:prstGeom prst="rect">
            <a:avLst/>
          </a:prstGeom>
          <a:solidFill>
            <a:schemeClr val="bg1"/>
          </a:solidFill>
          <a:ln>
            <a:solidFill>
              <a:srgbClr val="3A6D3A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Los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residuos cortantes y punzantes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(agujas, palomillas)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se eliminarán en el contenedor</a:t>
            </a:r>
            <a:r>
              <a:rPr kumimoji="0" lang="es-ES" sz="1200" b="0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,</a:t>
            </a:r>
            <a:r>
              <a:rPr kumimoji="0" lang="es-ES" sz="1200" b="0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 </a:t>
            </a:r>
            <a:r>
              <a:rPr kumimoji="0" lang="es-ES" sz="1200" b="0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facilitado por la Unidad de Hemofilia o Farmacia.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endParaRPr kumimoji="0" lang="es-ES" sz="1200" b="0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arela Round" panose="00000500000000000000" pitchFamily="2" charset="-79"/>
              <a:ea typeface="Patrick Hand"/>
              <a:cs typeface="Varela Round" panose="00000500000000000000" pitchFamily="2" charset="-79"/>
              <a:sym typeface="Patrick Hand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Cuando esté lleno llevarlo al lugar donde se lo entregaron para que pueda ser tratado adecuadamente.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arela Round" panose="00000500000000000000" pitchFamily="2" charset="-79"/>
              <a:ea typeface="Patrick Hand"/>
              <a:cs typeface="Varela Round" panose="00000500000000000000" pitchFamily="2" charset="-79"/>
              <a:sym typeface="Patrick Hand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Los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 </a:t>
            </a:r>
            <a:r>
              <a:rPr kumimoji="0" lang="es-ES" sz="12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medicamentos, envases y frascos vacíos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desechar en los </a:t>
            </a:r>
            <a:r>
              <a:rPr kumimoji="0" lang="es-ES" sz="12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puntos SIGRE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,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localizados en farmacias y/o centros de salud.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arela Round" panose="00000500000000000000" pitchFamily="2" charset="-79"/>
              <a:ea typeface="Patrick Hand"/>
              <a:cs typeface="Varela Round" panose="00000500000000000000" pitchFamily="2" charset="-79"/>
              <a:sym typeface="Patrick Hand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El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resto de residuos 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se podrán llevar al sistema normal de basuras (cartón, papel, plástico), preferiblemente contenedores de reciclaje.</a:t>
            </a:r>
          </a:p>
        </p:txBody>
      </p:sp>
      <p:pic>
        <p:nvPicPr>
          <p:cNvPr id="11" name="14 Imagen" descr="Resultado de imagen de envases amarillos agujas">
            <a:extLst>
              <a:ext uri="{FF2B5EF4-FFF2-40B4-BE49-F238E27FC236}">
                <a16:creationId xmlns:a16="http://schemas.microsoft.com/office/drawing/2014/main" id="{1F991828-E4B3-48E5-B3FF-1E0FE3D79D9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1" y="573413"/>
            <a:ext cx="589460" cy="573414"/>
          </a:xfrm>
          <a:prstGeom prst="rect">
            <a:avLst/>
          </a:prstGeom>
          <a:ln>
            <a:noFill/>
          </a:ln>
          <a:effectLst>
            <a:glow rad="101600">
              <a:srgbClr val="FCEAEC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7" descr="Imagen que contiene artículos de aseo personal, refrigerador, interior, sentado&#10;&#10;Descripción generada con confianza muy alta">
            <a:extLst>
              <a:ext uri="{FF2B5EF4-FFF2-40B4-BE49-F238E27FC236}">
                <a16:creationId xmlns:a16="http://schemas.microsoft.com/office/drawing/2014/main" id="{C67E25A5-2B22-48F9-BE5F-B39D3C57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115" y="1540476"/>
            <a:ext cx="821076" cy="2767912"/>
          </a:xfrm>
          <a:prstGeom prst="rect">
            <a:avLst/>
          </a:prstGeom>
          <a:ln w="19050">
            <a:solidFill>
              <a:srgbClr val="FF0066"/>
            </a:solidFill>
          </a:ln>
          <a:effectLst>
            <a:softEdge rad="63500"/>
          </a:effectLst>
        </p:spPr>
      </p:pic>
      <p:pic>
        <p:nvPicPr>
          <p:cNvPr id="14" name="Imagen 9" descr="http://www.eltiempo.com.do.php56-15.dfw3-2.websitetestlink.com/wp-content/uploads/2016/05/reciclar-basura.jpg">
            <a:extLst>
              <a:ext uri="{FF2B5EF4-FFF2-40B4-BE49-F238E27FC236}">
                <a16:creationId xmlns:a16="http://schemas.microsoft.com/office/drawing/2014/main" id="{A3807392-7283-4C5C-B6CC-D0BD4BCC938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348" y="573413"/>
            <a:ext cx="2088232" cy="432048"/>
          </a:xfrm>
          <a:prstGeom prst="rect">
            <a:avLst/>
          </a:prstGeom>
          <a:noFill/>
          <a:ln>
            <a:solidFill>
              <a:schemeClr val="bg1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4B4417-966D-4F64-8734-FF5E526A3B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1A086A01-4F0E-F2A6-C8FF-D039049EF6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40002" r="38396" b="74496"/>
          <a:stretch/>
        </p:blipFill>
        <p:spPr bwMode="auto">
          <a:xfrm>
            <a:off x="0" y="0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4B4417-966D-4F64-8734-FF5E526A3B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1A086A01-4F0E-F2A6-C8FF-D039049EF6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0002" r="38396" b="74496"/>
          <a:stretch/>
        </p:blipFill>
        <p:spPr bwMode="auto">
          <a:xfrm>
            <a:off x="7558064" y="130394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12 Llamada de flecha cuádruple">
            <a:extLst>
              <a:ext uri="{FF2B5EF4-FFF2-40B4-BE49-F238E27FC236}">
                <a16:creationId xmlns:a16="http://schemas.microsoft.com/office/drawing/2014/main" id="{099A03BE-8C15-DA29-FE45-6058760FEE83}"/>
              </a:ext>
            </a:extLst>
          </p:cNvPr>
          <p:cNvSpPr/>
          <p:nvPr/>
        </p:nvSpPr>
        <p:spPr>
          <a:xfrm>
            <a:off x="1808205" y="864972"/>
            <a:ext cx="5527590" cy="3690050"/>
          </a:xfrm>
          <a:prstGeom prst="quadArrowCallou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00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Gracias </a:t>
            </a:r>
            <a:r>
              <a:rPr lang="es-ES" dirty="0">
                <a:solidFill>
                  <a:srgbClr val="00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a</a:t>
            </a:r>
            <a:r>
              <a:rPr lang="es-ES" b="1" dirty="0">
                <a:solidFill>
                  <a:srgbClr val="00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SESCAM. </a:t>
            </a:r>
            <a:r>
              <a:rPr lang="es-ES" dirty="0">
                <a:solidFill>
                  <a:srgbClr val="00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Gerencia Área integrada de Guadalajara.</a:t>
            </a:r>
          </a:p>
          <a:p>
            <a:pPr algn="ctr"/>
            <a:r>
              <a:rPr lang="es-ES" dirty="0">
                <a:solidFill>
                  <a:srgbClr val="00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Por el vídeo compartido</a:t>
            </a:r>
          </a:p>
        </p:txBody>
      </p:sp>
      <p:pic>
        <p:nvPicPr>
          <p:cNvPr id="4" name="Imagen 3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E32406A3-1B9D-381C-7324-40540DE898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535" r="37885" b="66328"/>
          <a:stretch/>
        </p:blipFill>
        <p:spPr bwMode="auto">
          <a:xfrm>
            <a:off x="131806" y="33189"/>
            <a:ext cx="2264410" cy="920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0451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070BD7-1ED4-3212-F3AF-73F3E2CAF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E0BCA8-2BAF-F255-F8BC-C57F85E6E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9ACAE4-3526-7AC4-0964-AE1BB30F1C0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231DE2-7DFA-A63F-AB9B-97ADA02B3AE0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6EC9A1-A735-C060-0BAC-E6AA0C0B8E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18</a:t>
            </a:fld>
            <a:endParaRPr lang="es-ES" dirty="0"/>
          </a:p>
        </p:txBody>
      </p:sp>
      <p:pic>
        <p:nvPicPr>
          <p:cNvPr id="7" name="Autotratamiento_en_pacientes_con_Hemofilia_II_avanzado.mp4">
            <a:hlinkClick r:id="" action="ppaction://media"/>
            <a:extLst>
              <a:ext uri="{FF2B5EF4-FFF2-40B4-BE49-F238E27FC236}">
                <a16:creationId xmlns:a16="http://schemas.microsoft.com/office/drawing/2014/main" id="{DFAFE366-FBE8-EE7D-BA6C-7D1B451BDA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55" y="140043"/>
            <a:ext cx="8905102" cy="470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8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4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3">
            <a:extLst>
              <a:ext uri="{FF2B5EF4-FFF2-40B4-BE49-F238E27FC236}">
                <a16:creationId xmlns:a16="http://schemas.microsoft.com/office/drawing/2014/main" id="{46F8D7D6-EFD2-419C-927E-EB5604D13E3B}"/>
              </a:ext>
            </a:extLst>
          </p:cNvPr>
          <p:cNvSpPr txBox="1">
            <a:spLocks/>
          </p:cNvSpPr>
          <p:nvPr/>
        </p:nvSpPr>
        <p:spPr>
          <a:xfrm>
            <a:off x="1535994" y="299167"/>
            <a:ext cx="6586464" cy="432048"/>
          </a:xfrm>
          <a:prstGeom prst="rect">
            <a:avLst/>
          </a:prstGeom>
          <a:solidFill>
            <a:schemeClr val="bg1"/>
          </a:solidFill>
          <a:ln w="9525"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</a:effectLst>
          <a:scene3d>
            <a:camera prst="perspectiveBelow"/>
            <a:lightRig rig="threePt" dir="t"/>
          </a:scene3d>
        </p:spPr>
        <p:txBody>
          <a:bodyPr spcFirstLastPara="1" wrap="square" lIns="0" tIns="0" rIns="0" bIns="0" anchor="ctr" anchorCtr="1">
            <a:normAutofit/>
          </a:bodyPr>
          <a:lstStyle>
            <a:defPPr>
              <a:defRPr lang="es-E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Vidaloka"/>
              <a:buNone/>
              <a:tabLst/>
              <a:defRPr sz="2400" b="1">
                <a:solidFill>
                  <a:srgbClr val="C00000"/>
                </a:solidFill>
                <a:latin typeface="Varela Round" panose="00000500000000000000" pitchFamily="2" charset="-79"/>
                <a:ea typeface="Vidalok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2200"/>
              <a:buFont typeface="Vidaloka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  <a:sym typeface="Vidaloka"/>
              </a:rPr>
              <a:t>Registro:</a:t>
            </a:r>
          </a:p>
        </p:txBody>
      </p:sp>
      <p:sp>
        <p:nvSpPr>
          <p:cNvPr id="18" name="Marcador de contenido 4">
            <a:extLst>
              <a:ext uri="{FF2B5EF4-FFF2-40B4-BE49-F238E27FC236}">
                <a16:creationId xmlns:a16="http://schemas.microsoft.com/office/drawing/2014/main" id="{9F5B0E29-D5E1-42F5-BD52-655FC1561F11}"/>
              </a:ext>
            </a:extLst>
          </p:cNvPr>
          <p:cNvSpPr txBox="1">
            <a:spLocks/>
          </p:cNvSpPr>
          <p:nvPr/>
        </p:nvSpPr>
        <p:spPr>
          <a:xfrm>
            <a:off x="971600" y="3446682"/>
            <a:ext cx="7200800" cy="1138807"/>
          </a:xfrm>
          <a:prstGeom prst="rect">
            <a:avLst/>
          </a:prstGeom>
          <a:ln>
            <a:solidFill>
              <a:srgbClr val="3A6D3A"/>
            </a:solidFill>
          </a:ln>
          <a:effectLst>
            <a:softEdge rad="127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Porqué es necesario registrar: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Arial"/>
              </a:rPr>
              <a:t>● Para </a:t>
            </a: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Arial"/>
              </a:rPr>
              <a:t>realizar el seguimiento del paciente;</a:t>
            </a: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Arial"/>
              </a:rPr>
              <a:t> </a:t>
            </a: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Arial"/>
              </a:rPr>
              <a:t>ver el control que tiene sobre la enfermedad.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300" b="0" i="0" u="none" strike="noStrike" kern="0" cap="none" spc="0" normalizeH="0" baseline="0" noProof="0" dirty="0">
              <a:ln>
                <a:noFill/>
              </a:ln>
              <a:solidFill>
                <a:srgbClr val="3A6D3A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Arial"/>
              </a:rPr>
              <a:t>Se recomienda entregar “la hoja de registros” a la persona responsable del seguimiento de su salud para incluirlos en su historial… Hematóloga- Enfermera – Farmacéutica…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Marcador de contenido 4">
            <a:extLst>
              <a:ext uri="{FF2B5EF4-FFF2-40B4-BE49-F238E27FC236}">
                <a16:creationId xmlns:a16="http://schemas.microsoft.com/office/drawing/2014/main" id="{C54AAC3B-7921-4335-9B67-FFAB965B01BF}"/>
              </a:ext>
            </a:extLst>
          </p:cNvPr>
          <p:cNvSpPr txBox="1">
            <a:spLocks/>
          </p:cNvSpPr>
          <p:nvPr/>
        </p:nvSpPr>
        <p:spPr>
          <a:xfrm>
            <a:off x="971600" y="970228"/>
            <a:ext cx="7200800" cy="2294680"/>
          </a:xfrm>
          <a:prstGeom prst="rect">
            <a:avLst/>
          </a:prstGeom>
          <a:ln>
            <a:solidFill>
              <a:srgbClr val="3A6D3A"/>
            </a:solidFill>
          </a:ln>
          <a:effectLst>
            <a:softEdge rad="127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Datos</a:t>
            </a:r>
            <a:r>
              <a:rPr kumimoji="0" lang="es-ES" sz="5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 </a:t>
            </a:r>
            <a:r>
              <a:rPr kumimoji="0" lang="es-ES" sz="5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a registrar: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● Fecha y hora de la administración del factor.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● Tipo y marca de producto utilizado.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● Número de lote.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● Fecha de caducidad.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● Unidades administradas.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● Incidencias o problemas.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● Inicio y tipo de episodio hemorrágico.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● Localización de la hemorragia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● Motivo por el que se ha puesto el factor.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Nixie One" panose="020B060402020202020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idaloka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idaloka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idaloka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idaloka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idaloka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idaloka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9E13432-720C-424B-B5E8-3578284EE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617031-85F2-4D52-BA2F-2DF693BABE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9" r="11975" b="10618"/>
          <a:stretch/>
        </p:blipFill>
        <p:spPr>
          <a:xfrm>
            <a:off x="5964882" y="1467104"/>
            <a:ext cx="1624082" cy="1342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9F00B9FB-B347-46F7-4EDE-58E5CCF07B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0002" r="38396" b="74496"/>
          <a:stretch/>
        </p:blipFill>
        <p:spPr bwMode="auto">
          <a:xfrm>
            <a:off x="0" y="0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1A0D77E-623B-8DBD-8154-C8BEED72EA31}"/>
              </a:ext>
            </a:extLst>
          </p:cNvPr>
          <p:cNvSpPr txBox="1"/>
          <p:nvPr/>
        </p:nvSpPr>
        <p:spPr>
          <a:xfrm>
            <a:off x="5964882" y="1064778"/>
            <a:ext cx="2150076" cy="307777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2400" b="1" kern="1200" spc="0" normalizeH="0" baseline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s-ES" sz="1400" dirty="0"/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2151193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2;p15">
            <a:extLst>
              <a:ext uri="{FF2B5EF4-FFF2-40B4-BE49-F238E27FC236}">
                <a16:creationId xmlns:a16="http://schemas.microsoft.com/office/drawing/2014/main" id="{28BA0C0A-7707-49A0-A7C7-BD7EADF74EFA}"/>
              </a:ext>
            </a:extLst>
          </p:cNvPr>
          <p:cNvSpPr txBox="1">
            <a:spLocks/>
          </p:cNvSpPr>
          <p:nvPr/>
        </p:nvSpPr>
        <p:spPr>
          <a:xfrm>
            <a:off x="1512970" y="182835"/>
            <a:ext cx="6861938" cy="660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¿Qué le sucede a la persona con HEMOFILIA?</a:t>
            </a:r>
            <a:endParaRPr kumimoji="0" lang="es-ES" altLang="es-E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cs typeface="Varela Round" panose="00000500000000000000" pitchFamily="2" charset="-79"/>
              <a:sym typeface="Arial"/>
            </a:endParaRPr>
          </a:p>
        </p:txBody>
      </p:sp>
      <p:sp>
        <p:nvSpPr>
          <p:cNvPr id="14" name="7 Marcador de texto">
            <a:extLst>
              <a:ext uri="{FF2B5EF4-FFF2-40B4-BE49-F238E27FC236}">
                <a16:creationId xmlns:a16="http://schemas.microsoft.com/office/drawing/2014/main" id="{8B373424-A75C-4AAC-9B54-D82AE5036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0055" y="1314325"/>
            <a:ext cx="2319430" cy="941766"/>
          </a:xfrm>
          <a:prstGeom prst="rect">
            <a:avLst/>
          </a:prstGeom>
          <a:ln>
            <a:solidFill>
              <a:srgbClr val="3A6D3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s-ES" altLang="es-ES" sz="1400" b="1" dirty="0">
                <a:solidFill>
                  <a:srgbClr val="006600"/>
                </a:solidFill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Arial"/>
              </a:rPr>
              <a:t>Tipos:</a:t>
            </a:r>
          </a:p>
          <a:p>
            <a:pPr>
              <a:buNone/>
            </a:pPr>
            <a:r>
              <a:rPr lang="es-ES" altLang="es-ES" sz="1200" b="1" dirty="0">
                <a:solidFill>
                  <a:srgbClr val="FF0066"/>
                </a:solidFill>
                <a:latin typeface="Varela Round" panose="00000500000000000000" pitchFamily="2" charset="-79"/>
                <a:ea typeface="Vidaloka"/>
                <a:cs typeface="Varela Round" panose="00000500000000000000" pitchFamily="2" charset="-79"/>
              </a:rPr>
              <a:t>A: déficit de factor VIII.</a:t>
            </a:r>
          </a:p>
          <a:p>
            <a:pPr>
              <a:buNone/>
            </a:pPr>
            <a:r>
              <a:rPr lang="es-ES" altLang="es-ES" sz="1200" b="1" dirty="0">
                <a:solidFill>
                  <a:srgbClr val="FF0066"/>
                </a:solidFill>
                <a:latin typeface="Varela Round" panose="00000500000000000000" pitchFamily="2" charset="-79"/>
                <a:ea typeface="Vidaloka"/>
                <a:cs typeface="Varela Round" panose="00000500000000000000" pitchFamily="2" charset="-79"/>
              </a:rPr>
              <a:t>B: déficit de factor IX.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2257E72-526E-4A8B-AE61-AF3736D4A4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13 Rectángulo">
            <a:extLst>
              <a:ext uri="{FF2B5EF4-FFF2-40B4-BE49-F238E27FC236}">
                <a16:creationId xmlns:a16="http://schemas.microsoft.com/office/drawing/2014/main" id="{4B40BCEE-7461-4295-B5EA-E7EF9104896D}"/>
              </a:ext>
            </a:extLst>
          </p:cNvPr>
          <p:cNvSpPr/>
          <p:nvPr/>
        </p:nvSpPr>
        <p:spPr>
          <a:xfrm>
            <a:off x="2056788" y="2365621"/>
            <a:ext cx="2319430" cy="894091"/>
          </a:xfrm>
          <a:prstGeom prst="rect">
            <a:avLst/>
          </a:prstGeom>
          <a:ln>
            <a:solidFill>
              <a:srgbClr val="3A6D3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Tx/>
              <a:buNone/>
              <a:tabLst/>
              <a:defRPr/>
            </a:pPr>
            <a:r>
              <a:rPr kumimoji="0" lang="es-ES" alt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</a:rPr>
              <a:t>Grados: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Merriweather Light"/>
              </a:rPr>
              <a:t>   </a:t>
            </a:r>
            <a:r>
              <a:rPr kumimoji="0" lang="es-ES" alt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Merriweather Light"/>
              </a:rPr>
              <a:t>Leve: </a:t>
            </a:r>
            <a:r>
              <a:rPr kumimoji="0" lang="es-ES" altLang="es-ES" sz="110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Merriweather Light"/>
              </a:rPr>
              <a:t>5% - 40% factor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1200" b="1" kern="1200" dirty="0">
                <a:solidFill>
                  <a:srgbClr val="FF0066"/>
                </a:solidFill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Merriweather Light"/>
              </a:rPr>
              <a:t>   </a:t>
            </a:r>
            <a:r>
              <a:rPr kumimoji="0" lang="es-ES" alt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Merriweather Light"/>
              </a:rPr>
              <a:t>Moderada: </a:t>
            </a:r>
            <a:r>
              <a:rPr kumimoji="0" lang="es-ES" altLang="es-ES" sz="110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Merriweather Light"/>
              </a:rPr>
              <a:t>1% - 5%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Merriweather Light"/>
              </a:rPr>
              <a:t>   Severa: </a:t>
            </a:r>
            <a:r>
              <a:rPr kumimoji="0" lang="es-ES" altLang="es-ES" sz="110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Merriweather Light"/>
              </a:rPr>
              <a:t>menos 1% del factor</a:t>
            </a:r>
          </a:p>
        </p:txBody>
      </p:sp>
      <p:sp>
        <p:nvSpPr>
          <p:cNvPr id="17" name="12 CuadroTexto">
            <a:extLst>
              <a:ext uri="{FF2B5EF4-FFF2-40B4-BE49-F238E27FC236}">
                <a16:creationId xmlns:a16="http://schemas.microsoft.com/office/drawing/2014/main" id="{D48C9292-8862-49A8-8270-107DCCDB81CF}"/>
              </a:ext>
            </a:extLst>
          </p:cNvPr>
          <p:cNvSpPr txBox="1"/>
          <p:nvPr/>
        </p:nvSpPr>
        <p:spPr>
          <a:xfrm>
            <a:off x="2441481" y="4453798"/>
            <a:ext cx="5548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6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Vidaloka"/>
              </a:rPr>
              <a:t>La hemorragia tarda más tiempo en parar</a:t>
            </a:r>
          </a:p>
        </p:txBody>
      </p:sp>
      <p:sp>
        <p:nvSpPr>
          <p:cNvPr id="19" name="7 Marcador de texto">
            <a:extLst>
              <a:ext uri="{FF2B5EF4-FFF2-40B4-BE49-F238E27FC236}">
                <a16:creationId xmlns:a16="http://schemas.microsoft.com/office/drawing/2014/main" id="{241714AC-4099-4593-A119-1811B024ADA5}"/>
              </a:ext>
            </a:extLst>
          </p:cNvPr>
          <p:cNvSpPr txBox="1">
            <a:spLocks/>
          </p:cNvSpPr>
          <p:nvPr/>
        </p:nvSpPr>
        <p:spPr>
          <a:xfrm>
            <a:off x="2056788" y="3496104"/>
            <a:ext cx="6318120" cy="738633"/>
          </a:xfrm>
          <a:prstGeom prst="rect">
            <a:avLst/>
          </a:prstGeom>
          <a:ln>
            <a:solidFill>
              <a:srgbClr val="3A6D3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◎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◉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￮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●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○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■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●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○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■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None/>
              <a:tabLst/>
              <a:defRPr/>
            </a:pPr>
            <a:r>
              <a:rPr kumimoji="0" lang="es-ES" alt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Arial"/>
              </a:rPr>
              <a:t>Inhibidores: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  <a:sym typeface="Varela Round"/>
              </a:rPr>
              <a:t>Anticuerpos que neutralizan la actividad de un factor de coagulación. </a:t>
            </a:r>
            <a:endParaRPr kumimoji="0" lang="es-ES" altLang="es-ES" sz="1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arela Round" panose="00000500000000000000" pitchFamily="2" charset="-79"/>
              <a:ea typeface="Vidaloka"/>
              <a:cs typeface="Varela Round" panose="00000500000000000000" pitchFamily="2" charset="-79"/>
              <a:sym typeface="Varela Round"/>
            </a:endParaRPr>
          </a:p>
        </p:txBody>
      </p:sp>
      <p:pic>
        <p:nvPicPr>
          <p:cNvPr id="21" name="Picture 4" descr="Email0004">
            <a:extLst>
              <a:ext uri="{FF2B5EF4-FFF2-40B4-BE49-F238E27FC236}">
                <a16:creationId xmlns:a16="http://schemas.microsoft.com/office/drawing/2014/main" id="{42E3DB1C-A97C-4A6F-A4D3-624AC7DAC76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9" t="20142"/>
          <a:stretch/>
        </p:blipFill>
        <p:spPr bwMode="auto">
          <a:xfrm>
            <a:off x="4961649" y="1097652"/>
            <a:ext cx="3413259" cy="2082154"/>
          </a:xfrm>
          <a:prstGeom prst="round2DiagRect">
            <a:avLst>
              <a:gd name="adj1" fmla="val 16667"/>
              <a:gd name="adj2" fmla="val 0"/>
            </a:avLst>
          </a:prstGeom>
          <a:ln w="19050" cap="sq" cmpd="sng" algn="ctr">
            <a:solidFill>
              <a:srgbClr val="3A6D3A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" descr="C:\Users\Itziar\AppData\Local\Microsoft\Windows\INetCache\IE\MT8HOV57\Mars-male-symbol-pseudo-3D-blue.svg[1].png">
            <a:extLst>
              <a:ext uri="{FF2B5EF4-FFF2-40B4-BE49-F238E27FC236}">
                <a16:creationId xmlns:a16="http://schemas.microsoft.com/office/drawing/2014/main" id="{12F11BF3-4929-4BE2-99D2-CC1CD7433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5938" y="3100843"/>
            <a:ext cx="305990" cy="31773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DA6531C-52A4-4C26-B462-4F3DE2D41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221" y="888536"/>
            <a:ext cx="461038" cy="70677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D6F6BE8-FC83-46FC-91BB-29AB65845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27" y="2550675"/>
            <a:ext cx="858756" cy="858756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2" name="Imagen 1" descr="Una rama con hojas verdes&#10;&#10;Descripción generada automáticamente">
            <a:extLst>
              <a:ext uri="{FF2B5EF4-FFF2-40B4-BE49-F238E27FC236}">
                <a16:creationId xmlns:a16="http://schemas.microsoft.com/office/drawing/2014/main" id="{2A2E1128-4574-D070-A1BB-7FDE978505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-5315" y="0"/>
            <a:ext cx="1518285" cy="18046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21">
            <a:extLst>
              <a:ext uri="{FF2B5EF4-FFF2-40B4-BE49-F238E27FC236}">
                <a16:creationId xmlns:a16="http://schemas.microsoft.com/office/drawing/2014/main" id="{DAF1A041-431C-4895-9EA8-79C65F356026}"/>
              </a:ext>
            </a:extLst>
          </p:cNvPr>
          <p:cNvSpPr txBox="1"/>
          <p:nvPr/>
        </p:nvSpPr>
        <p:spPr>
          <a:xfrm>
            <a:off x="1074921" y="607909"/>
            <a:ext cx="7533620" cy="4401205"/>
          </a:xfrm>
          <a:prstGeom prst="rect">
            <a:avLst/>
          </a:prstGeom>
          <a:ln>
            <a:solidFill>
              <a:srgbClr val="FF006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xie One" panose="020B0604020202020204" charset="0"/>
              <a:ea typeface="Vidaloka"/>
              <a:cs typeface="Vidaloka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xie One" panose="020B0604020202020204" charset="0"/>
              <a:ea typeface="Vidaloka"/>
              <a:cs typeface="Vidaloka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i="0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Patrick Hand"/>
              </a:rPr>
              <a:t>En caso que hubiera que acudir a urgencias: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b="1" u="sng" kern="1200" dirty="0">
                <a:solidFill>
                  <a:srgbClr val="FF0066"/>
                </a:solidFill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Patrick Hand"/>
              </a:rPr>
              <a:t> “Hospital de Referencia”</a:t>
            </a:r>
            <a:r>
              <a:rPr kumimoji="0" lang="es-ES" sz="16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Patrick Hand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Patrick Hand"/>
              </a:rPr>
              <a:t>Sería </a:t>
            </a:r>
            <a:r>
              <a:rPr kumimoji="0" lang="es-ES" sz="12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Patrick Hand"/>
              </a:rPr>
              <a:t>aconsejable llamar al hospital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Patrick Hand"/>
              </a:rPr>
              <a:t>indicando el motivo de la urgencia.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Patrick Hand"/>
              </a:rPr>
              <a:t>112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Merriweather Light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Merriweather Light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Merriweather Light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Merriweather Light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Merriweather Light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Merriweather Light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Merriweather Light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Merriweather Light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Nixie One" panose="020B0604020202020204" charset="0"/>
              <a:ea typeface="Merriweather Light"/>
              <a:cs typeface="Merriweather Light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Nixie One" panose="020B0604020202020204" charset="0"/>
              <a:ea typeface="Merriweather Light"/>
              <a:cs typeface="Merriweather Light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Nixie One" panose="020B0604020202020204" charset="0"/>
              <a:ea typeface="Merriweather Light"/>
              <a:cs typeface="Merriweather Light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Nixie One" panose="020B0604020202020204" charset="0"/>
              <a:ea typeface="Merriweather Light"/>
              <a:cs typeface="Merriweather Light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Nixie One" panose="020B0604020202020204" charset="0"/>
              <a:ea typeface="Merriweather Light"/>
              <a:cs typeface="Merriweather Light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Nixie One" panose="020B0604020202020204" charset="0"/>
              <a:ea typeface="Merriweather Light"/>
              <a:cs typeface="Merriweather Light"/>
              <a:sym typeface="Patrick Hand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0BA8062-A6FC-45CD-B87F-73CD2ADF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C:\Users\Itziar\AppData\Local\Microsoft\Windows\INetCache\IE\EP3474WM\telephone-158190_960_720[1].png">
            <a:extLst>
              <a:ext uri="{FF2B5EF4-FFF2-40B4-BE49-F238E27FC236}">
                <a16:creationId xmlns:a16="http://schemas.microsoft.com/office/drawing/2014/main" id="{BEEC2A28-2A7F-4AB0-B5DA-4F50F69DE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33361">
            <a:off x="2784983" y="2668874"/>
            <a:ext cx="956047" cy="694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CDA4A9FF-F80D-F572-058B-FA039738E7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0002" r="38396" b="74496"/>
          <a:stretch/>
        </p:blipFill>
        <p:spPr bwMode="auto">
          <a:xfrm>
            <a:off x="0" y="0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471FE90-7A4D-AC10-723F-9923701DA717}"/>
              </a:ext>
            </a:extLst>
          </p:cNvPr>
          <p:cNvSpPr txBox="1"/>
          <p:nvPr/>
        </p:nvSpPr>
        <p:spPr>
          <a:xfrm>
            <a:off x="5451091" y="2210171"/>
            <a:ext cx="274555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Patrick Hand"/>
              </a:rPr>
              <a:t>Facilitar: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Merriweather Light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Nombre y apellidos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Tipo de hemofilia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Grado o severidad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Tipo de sangrado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Factor y dosis que utiliza,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Si lleva consigo el medicamento.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Si tiene inhibidores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Si tiene Port-a-Cath®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Otros medicamentos y/o alergias…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88C49A-94BF-A0E8-2C67-DBE13B4E3841}"/>
              </a:ext>
            </a:extLst>
          </p:cNvPr>
          <p:cNvSpPr txBox="1"/>
          <p:nvPr/>
        </p:nvSpPr>
        <p:spPr>
          <a:xfrm>
            <a:off x="6458465" y="134386"/>
            <a:ext cx="2150076" cy="307777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2400" b="1" kern="1200" spc="0" normalizeH="0" baseline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s-ES" sz="1400" dirty="0"/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2574180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7 CuadroTexto">
            <a:extLst>
              <a:ext uri="{FF2B5EF4-FFF2-40B4-BE49-F238E27FC236}">
                <a16:creationId xmlns:a16="http://schemas.microsoft.com/office/drawing/2014/main" id="{4C886948-2509-4B36-8D32-996F0EE9BACE}"/>
              </a:ext>
            </a:extLst>
          </p:cNvPr>
          <p:cNvSpPr txBox="1"/>
          <p:nvPr/>
        </p:nvSpPr>
        <p:spPr>
          <a:xfrm>
            <a:off x="5365790" y="250584"/>
            <a:ext cx="3579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Maletín de transporte</a:t>
            </a:r>
          </a:p>
        </p:txBody>
      </p:sp>
      <p:pic>
        <p:nvPicPr>
          <p:cNvPr id="7" name="Marcador de contenido 13" descr="Resultado de imagen de botiquin">
            <a:hlinkClick r:id="rId3" tgtFrame="&quot;_blank&quot;"/>
            <a:extLst>
              <a:ext uri="{FF2B5EF4-FFF2-40B4-BE49-F238E27FC236}">
                <a16:creationId xmlns:a16="http://schemas.microsoft.com/office/drawing/2014/main" id="{66C8D090-CD77-46CB-8D61-B88D43CE6EF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4" y="1646355"/>
            <a:ext cx="721582" cy="523790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sp3d>
            <a:bevelT w="139700" h="139700" prst="divot"/>
          </a:sp3d>
        </p:spPr>
      </p:pic>
      <p:sp>
        <p:nvSpPr>
          <p:cNvPr id="11" name="Google Shape;177;p18">
            <a:extLst>
              <a:ext uri="{FF2B5EF4-FFF2-40B4-BE49-F238E27FC236}">
                <a16:creationId xmlns:a16="http://schemas.microsoft.com/office/drawing/2014/main" id="{D893804D-86B6-43EB-83B2-860FF96AEE9E}"/>
              </a:ext>
            </a:extLst>
          </p:cNvPr>
          <p:cNvSpPr/>
          <p:nvPr/>
        </p:nvSpPr>
        <p:spPr>
          <a:xfrm rot="2926080">
            <a:off x="7442926" y="1215852"/>
            <a:ext cx="230994" cy="19336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9BA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177;p18">
            <a:extLst>
              <a:ext uri="{FF2B5EF4-FFF2-40B4-BE49-F238E27FC236}">
                <a16:creationId xmlns:a16="http://schemas.microsoft.com/office/drawing/2014/main" id="{9FF735BB-F702-41E5-B7D0-BA07BAA24C3B}"/>
              </a:ext>
            </a:extLst>
          </p:cNvPr>
          <p:cNvSpPr/>
          <p:nvPr/>
        </p:nvSpPr>
        <p:spPr>
          <a:xfrm rot="2926080">
            <a:off x="1083884" y="1596830"/>
            <a:ext cx="192979" cy="17825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9BA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177;p18">
            <a:extLst>
              <a:ext uri="{FF2B5EF4-FFF2-40B4-BE49-F238E27FC236}">
                <a16:creationId xmlns:a16="http://schemas.microsoft.com/office/drawing/2014/main" id="{EE5B1ECC-5DE8-4E39-90B8-F32B9EF3E9D4}"/>
              </a:ext>
            </a:extLst>
          </p:cNvPr>
          <p:cNvSpPr/>
          <p:nvPr/>
        </p:nvSpPr>
        <p:spPr>
          <a:xfrm rot="2926080">
            <a:off x="821589" y="2437453"/>
            <a:ext cx="172725" cy="16492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9BA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177;p18">
            <a:extLst>
              <a:ext uri="{FF2B5EF4-FFF2-40B4-BE49-F238E27FC236}">
                <a16:creationId xmlns:a16="http://schemas.microsoft.com/office/drawing/2014/main" id="{1565A2AE-9676-49B9-ACEB-1E4D85931EF9}"/>
              </a:ext>
            </a:extLst>
          </p:cNvPr>
          <p:cNvSpPr/>
          <p:nvPr/>
        </p:nvSpPr>
        <p:spPr>
          <a:xfrm rot="2926080">
            <a:off x="59524" y="2198851"/>
            <a:ext cx="172725" cy="16492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9BA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177;p18">
            <a:extLst>
              <a:ext uri="{FF2B5EF4-FFF2-40B4-BE49-F238E27FC236}">
                <a16:creationId xmlns:a16="http://schemas.microsoft.com/office/drawing/2014/main" id="{0E69E7C0-2D72-48C0-AB50-99BBEFADB151}"/>
              </a:ext>
            </a:extLst>
          </p:cNvPr>
          <p:cNvSpPr/>
          <p:nvPr/>
        </p:nvSpPr>
        <p:spPr>
          <a:xfrm rot="2926080">
            <a:off x="297400" y="1283406"/>
            <a:ext cx="172725" cy="16492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9BA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oogle Shape;167;p18">
            <a:extLst>
              <a:ext uri="{FF2B5EF4-FFF2-40B4-BE49-F238E27FC236}">
                <a16:creationId xmlns:a16="http://schemas.microsoft.com/office/drawing/2014/main" id="{C1CB4DA1-B879-4DE0-8AE0-C3F68DAE49B6}"/>
              </a:ext>
            </a:extLst>
          </p:cNvPr>
          <p:cNvGrpSpPr/>
          <p:nvPr/>
        </p:nvGrpSpPr>
        <p:grpSpPr>
          <a:xfrm>
            <a:off x="367690" y="3118692"/>
            <a:ext cx="510597" cy="330338"/>
            <a:chOff x="6654650" y="3665275"/>
            <a:chExt cx="409100" cy="409125"/>
          </a:xfrm>
          <a:solidFill>
            <a:srgbClr val="F9BABF"/>
          </a:solidFill>
        </p:grpSpPr>
        <p:sp>
          <p:nvSpPr>
            <p:cNvPr id="17" name="Google Shape;168;p18">
              <a:extLst>
                <a:ext uri="{FF2B5EF4-FFF2-40B4-BE49-F238E27FC236}">
                  <a16:creationId xmlns:a16="http://schemas.microsoft.com/office/drawing/2014/main" id="{D63E85E6-DFBA-4679-8E8F-AC803550B377}"/>
                </a:ext>
              </a:extLst>
            </p:cNvPr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169;p18">
              <a:extLst>
                <a:ext uri="{FF2B5EF4-FFF2-40B4-BE49-F238E27FC236}">
                  <a16:creationId xmlns:a16="http://schemas.microsoft.com/office/drawing/2014/main" id="{FFAE5E79-EC37-4F5E-84B6-3E679376CA43}"/>
                </a:ext>
              </a:extLst>
            </p:cNvPr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oogle Shape;170;p18">
            <a:extLst>
              <a:ext uri="{FF2B5EF4-FFF2-40B4-BE49-F238E27FC236}">
                <a16:creationId xmlns:a16="http://schemas.microsoft.com/office/drawing/2014/main" id="{1F7484BA-777D-4C35-8CEC-17F2371301AB}"/>
              </a:ext>
            </a:extLst>
          </p:cNvPr>
          <p:cNvGrpSpPr/>
          <p:nvPr/>
        </p:nvGrpSpPr>
        <p:grpSpPr>
          <a:xfrm rot="6139515">
            <a:off x="6340470" y="958443"/>
            <a:ext cx="466388" cy="456311"/>
            <a:chOff x="570875" y="4322250"/>
            <a:chExt cx="443300" cy="443325"/>
          </a:xfrm>
        </p:grpSpPr>
        <p:sp>
          <p:nvSpPr>
            <p:cNvPr id="20" name="Google Shape;171;p18">
              <a:extLst>
                <a:ext uri="{FF2B5EF4-FFF2-40B4-BE49-F238E27FC236}">
                  <a16:creationId xmlns:a16="http://schemas.microsoft.com/office/drawing/2014/main" id="{31F0301C-5CDD-477D-B840-8E546ED37761}"/>
                </a:ext>
              </a:extLst>
            </p:cNvPr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9B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172;p18">
              <a:extLst>
                <a:ext uri="{FF2B5EF4-FFF2-40B4-BE49-F238E27FC236}">
                  <a16:creationId xmlns:a16="http://schemas.microsoft.com/office/drawing/2014/main" id="{9D9E433E-006F-4B60-8598-F910ED7B38B1}"/>
                </a:ext>
              </a:extLst>
            </p:cNvPr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9B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173;p18">
              <a:extLst>
                <a:ext uri="{FF2B5EF4-FFF2-40B4-BE49-F238E27FC236}">
                  <a16:creationId xmlns:a16="http://schemas.microsoft.com/office/drawing/2014/main" id="{4FF853AC-DCF1-4C0E-ACED-40ECBA2B06F1}"/>
                </a:ext>
              </a:extLst>
            </p:cNvPr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9B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174;p18">
              <a:extLst>
                <a:ext uri="{FF2B5EF4-FFF2-40B4-BE49-F238E27FC236}">
                  <a16:creationId xmlns:a16="http://schemas.microsoft.com/office/drawing/2014/main" id="{1E5A9D52-696F-4986-8D57-5FAD30164A45}"/>
                </a:ext>
              </a:extLst>
            </p:cNvPr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9B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CuadroTexto 17">
            <a:extLst>
              <a:ext uri="{FF2B5EF4-FFF2-40B4-BE49-F238E27FC236}">
                <a16:creationId xmlns:a16="http://schemas.microsoft.com/office/drawing/2014/main" id="{AD4A9AB2-D290-453E-B44B-8A0D413E4225}"/>
              </a:ext>
            </a:extLst>
          </p:cNvPr>
          <p:cNvSpPr txBox="1"/>
          <p:nvPr/>
        </p:nvSpPr>
        <p:spPr>
          <a:xfrm>
            <a:off x="1311000" y="939119"/>
            <a:ext cx="4663821" cy="3370153"/>
          </a:xfrm>
          <a:prstGeom prst="rect">
            <a:avLst/>
          </a:prstGeom>
          <a:solidFill>
            <a:srgbClr val="FBF6F6"/>
          </a:solidFill>
          <a:ln>
            <a:solidFill>
              <a:srgbClr val="FF0066"/>
            </a:solidFill>
          </a:ln>
          <a:effectLst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Patrick Hand SC"/>
              </a:rPr>
              <a:t>Convendría incluir:..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1" i="1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arela Round" panose="00000500000000000000" pitchFamily="2" charset="-79"/>
              <a:ea typeface="Vidaloka"/>
              <a:cs typeface="Varela Round" panose="00000500000000000000" pitchFamily="2" charset="-79"/>
              <a:sym typeface="Patrick Hand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1- Bolsa de plástico con cierre hermético </a:t>
            </a:r>
            <a:r>
              <a:rPr kumimoji="0" lang="es-ES" sz="11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para el tratamiento 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+ bloque de hielo flexible (antes de salir).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Merriweather Light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2- 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Bolsa de plástico con cierre hermético </a:t>
            </a:r>
            <a:r>
              <a:rPr kumimoji="0" lang="es-ES" sz="11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para  el resto del material: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1" i="0" u="sng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Merriweather Light"/>
              <a:cs typeface="Varela Round" panose="00000500000000000000" pitchFamily="2" charset="-79"/>
              <a:sym typeface="Patrick Hand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Loción limpiadora de manos.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Crema Emla (opcional, efecto 20 minutos)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Toallitas de alcohol (desinfectar)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S. Fisiológico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Jeringas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Palomitas (aguja) / Agujas para Port-a-Cath®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Guantes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-   Compresor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-   Tiritas, Gasas, Vendas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-   Contenedor para desechar agujas.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Merriweather Light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Pareo - toalla: para preparar el tratamiento</a:t>
            </a:r>
          </a:p>
        </p:txBody>
      </p:sp>
      <p:sp>
        <p:nvSpPr>
          <p:cNvPr id="26" name="8 CuadroTexto">
            <a:extLst>
              <a:ext uri="{FF2B5EF4-FFF2-40B4-BE49-F238E27FC236}">
                <a16:creationId xmlns:a16="http://schemas.microsoft.com/office/drawing/2014/main" id="{035FFCB5-1A06-4AF0-8079-161EF80D831C}"/>
              </a:ext>
            </a:extLst>
          </p:cNvPr>
          <p:cNvSpPr txBox="1"/>
          <p:nvPr/>
        </p:nvSpPr>
        <p:spPr>
          <a:xfrm>
            <a:off x="298841" y="4530885"/>
            <a:ext cx="8571684" cy="307777"/>
          </a:xfrm>
          <a:prstGeom prst="rect">
            <a:avLst/>
          </a:prstGeom>
          <a:solidFill>
            <a:srgbClr val="FF99CC"/>
          </a:solidFill>
          <a:ln>
            <a:solidFill>
              <a:srgbClr val="006600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Se recomienda guardar el maletín en lugar seguro, accesible y protegido de altas temperaturas.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  <a:sym typeface="Patrick Hand"/>
            </a:endParaRPr>
          </a:p>
        </p:txBody>
      </p:sp>
      <p:sp>
        <p:nvSpPr>
          <p:cNvPr id="27" name="Marcador de contenido 11">
            <a:extLst>
              <a:ext uri="{FF2B5EF4-FFF2-40B4-BE49-F238E27FC236}">
                <a16:creationId xmlns:a16="http://schemas.microsoft.com/office/drawing/2014/main" id="{ED275C54-D9A9-4C23-961D-1D9CF5FC4845}"/>
              </a:ext>
            </a:extLst>
          </p:cNvPr>
          <p:cNvSpPr txBox="1">
            <a:spLocks/>
          </p:cNvSpPr>
          <p:nvPr/>
        </p:nvSpPr>
        <p:spPr>
          <a:xfrm>
            <a:off x="6134534" y="2923503"/>
            <a:ext cx="3009466" cy="1224136"/>
          </a:xfrm>
          <a:prstGeom prst="rect">
            <a:avLst/>
          </a:prstGeom>
          <a:ln>
            <a:solidFill>
              <a:srgbClr val="3A6D3A"/>
            </a:solidFill>
          </a:ln>
          <a:effectLst>
            <a:softEdge rad="63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2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“Maletín para tratamiento de Hemofilia”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Anotar en lugar visible: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Nombre del usuario, dirección y teléfono 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Contenido del maletín.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Patrick Hand"/>
              <a:buNone/>
              <a:tabLst/>
              <a:defRPr/>
            </a:pPr>
            <a:endParaRPr kumimoji="0" lang="es-ES" sz="1300" b="0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Gill Sans MT Condensed" pitchFamily="34" charset="0"/>
              <a:ea typeface="Patrick Hand"/>
              <a:cs typeface="Patrick Hand"/>
              <a:sym typeface="Patrick Ha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Patrick Hand"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8" name="CuadroTexto 19">
            <a:extLst>
              <a:ext uri="{FF2B5EF4-FFF2-40B4-BE49-F238E27FC236}">
                <a16:creationId xmlns:a16="http://schemas.microsoft.com/office/drawing/2014/main" id="{1BD33F96-2B7C-4BE9-A0A3-0F55313F5C20}"/>
              </a:ext>
            </a:extLst>
          </p:cNvPr>
          <p:cNvSpPr txBox="1"/>
          <p:nvPr/>
        </p:nvSpPr>
        <p:spPr>
          <a:xfrm>
            <a:off x="6881361" y="1685958"/>
            <a:ext cx="2019091" cy="815608"/>
          </a:xfrm>
          <a:prstGeom prst="rect">
            <a:avLst/>
          </a:prstGeom>
          <a:ln>
            <a:solidFill>
              <a:srgbClr val="3A6D3A"/>
            </a:solidFill>
          </a:ln>
          <a:effectLst>
            <a:softEdge rad="63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Patrick Hand"/>
              </a:rPr>
              <a:t>Aconsejable portar: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Carnet de Hemofílico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Tarjeta Sanitaria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Libreta y bolígrafo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F86390-D19D-4323-A306-570B6ED04E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A4F5103C-473F-767B-D449-CDE735559B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0002" r="38396" b="74496"/>
          <a:stretch/>
        </p:blipFill>
        <p:spPr bwMode="auto">
          <a:xfrm>
            <a:off x="20589" y="-1741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A16900C-D9FC-94EB-4095-C394774679D9}"/>
              </a:ext>
            </a:extLst>
          </p:cNvPr>
          <p:cNvSpPr txBox="1"/>
          <p:nvPr/>
        </p:nvSpPr>
        <p:spPr>
          <a:xfrm>
            <a:off x="1606525" y="327527"/>
            <a:ext cx="2150076" cy="307777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2400" b="1" kern="1200" spc="0" normalizeH="0" baseline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s-ES" sz="1400" dirty="0"/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437752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9;p25">
            <a:extLst>
              <a:ext uri="{FF2B5EF4-FFF2-40B4-BE49-F238E27FC236}">
                <a16:creationId xmlns:a16="http://schemas.microsoft.com/office/drawing/2014/main" id="{8AC1F62C-2D7D-44F2-A539-FCCBB6023670}"/>
              </a:ext>
            </a:extLst>
          </p:cNvPr>
          <p:cNvSpPr txBox="1">
            <a:spLocks/>
          </p:cNvSpPr>
          <p:nvPr/>
        </p:nvSpPr>
        <p:spPr>
          <a:xfrm rot="20464029">
            <a:off x="479713" y="913467"/>
            <a:ext cx="2776861" cy="503391"/>
          </a:xfrm>
          <a:prstGeom prst="rect">
            <a:avLst/>
          </a:prstGeom>
          <a:noFill/>
          <a:ln w="9525">
            <a:solidFill>
              <a:srgbClr val="FF0000"/>
            </a:solidFill>
          </a:ln>
          <a:effectLst>
            <a:glow rad="127000">
              <a:srgbClr val="FCEAEC"/>
            </a:glo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4000"/>
              <a:buFont typeface="Vidaloka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Vidaloka"/>
              </a:rPr>
              <a:t>Conclusión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Vidaloka"/>
              <a:cs typeface="Varela Round" panose="00000500000000000000" pitchFamily="2" charset="-79"/>
              <a:sym typeface="Vidaloka"/>
            </a:endParaRPr>
          </a:p>
        </p:txBody>
      </p:sp>
      <p:sp>
        <p:nvSpPr>
          <p:cNvPr id="22" name="Google Shape;148;p25">
            <a:extLst>
              <a:ext uri="{FF2B5EF4-FFF2-40B4-BE49-F238E27FC236}">
                <a16:creationId xmlns:a16="http://schemas.microsoft.com/office/drawing/2014/main" id="{D61E0BAF-34AC-416F-B42B-B232B3377733}"/>
              </a:ext>
            </a:extLst>
          </p:cNvPr>
          <p:cNvSpPr txBox="1"/>
          <p:nvPr/>
        </p:nvSpPr>
        <p:spPr>
          <a:xfrm>
            <a:off x="790832" y="2654091"/>
            <a:ext cx="2991889" cy="697022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Gill Sans MT Condensed" pitchFamily="34" charset="0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Información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y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formación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adecuada: </a:t>
            </a:r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Patrick Hand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3" name="Google Shape;148;p25">
            <a:extLst>
              <a:ext uri="{FF2B5EF4-FFF2-40B4-BE49-F238E27FC236}">
                <a16:creationId xmlns:a16="http://schemas.microsoft.com/office/drawing/2014/main" id="{86274995-CB58-4EC1-90B0-6ABC4749E229}"/>
              </a:ext>
            </a:extLst>
          </p:cNvPr>
          <p:cNvSpPr txBox="1"/>
          <p:nvPr/>
        </p:nvSpPr>
        <p:spPr>
          <a:xfrm>
            <a:off x="4698440" y="1832461"/>
            <a:ext cx="3658175" cy="512551"/>
          </a:xfrm>
          <a:prstGeom prst="rect">
            <a:avLst/>
          </a:prstGeom>
          <a:solidFill>
            <a:schemeClr val="lt1"/>
          </a:solidFill>
          <a:ln>
            <a:solidFill>
              <a:srgbClr val="0066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Gill Sans MT Condensed" pitchFamily="34" charset="0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Actuación temprana</a:t>
            </a:r>
            <a:endParaRPr kumimoji="0" lang="es-ES" sz="9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Patrick Hand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4" name="Google Shape;148;p25">
            <a:extLst>
              <a:ext uri="{FF2B5EF4-FFF2-40B4-BE49-F238E27FC236}">
                <a16:creationId xmlns:a16="http://schemas.microsoft.com/office/drawing/2014/main" id="{1C23FBBF-C61F-4314-9358-B5A8AD6129FC}"/>
              </a:ext>
            </a:extLst>
          </p:cNvPr>
          <p:cNvSpPr txBox="1"/>
          <p:nvPr/>
        </p:nvSpPr>
        <p:spPr>
          <a:xfrm>
            <a:off x="4691863" y="2453129"/>
            <a:ext cx="3658174" cy="512551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Gill Sans MT Condensed" pitchFamily="34" charset="0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Reducirá las complicaciones</a:t>
            </a:r>
            <a:endParaRPr kumimoji="0" lang="es-ES" sz="9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5" name="Google Shape;148;p25">
            <a:extLst>
              <a:ext uri="{FF2B5EF4-FFF2-40B4-BE49-F238E27FC236}">
                <a16:creationId xmlns:a16="http://schemas.microsoft.com/office/drawing/2014/main" id="{3CBBBB80-CD6F-43E8-89B0-1B5626695417}"/>
              </a:ext>
            </a:extLst>
          </p:cNvPr>
          <p:cNvSpPr txBox="1"/>
          <p:nvPr/>
        </p:nvSpPr>
        <p:spPr>
          <a:xfrm>
            <a:off x="4698441" y="3814323"/>
            <a:ext cx="3651596" cy="512551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Gill Sans MT Condensed" pitchFamily="34" charset="0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Favorece la adherencia terapéutica</a:t>
            </a:r>
            <a:endParaRPr kumimoji="0" lang="es-ES" sz="9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6" name="Google Shape;148;p25">
            <a:extLst>
              <a:ext uri="{FF2B5EF4-FFF2-40B4-BE49-F238E27FC236}">
                <a16:creationId xmlns:a16="http://schemas.microsoft.com/office/drawing/2014/main" id="{C7FE9FC2-F1C4-422B-9D47-78EC5DC49773}"/>
              </a:ext>
            </a:extLst>
          </p:cNvPr>
          <p:cNvSpPr txBox="1"/>
          <p:nvPr/>
        </p:nvSpPr>
        <p:spPr>
          <a:xfrm>
            <a:off x="4698440" y="3122016"/>
            <a:ext cx="3658173" cy="512551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Incrementa la calidad de vida del paciente y su familia</a:t>
            </a: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Patrick Hand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1" name="Google Shape;148;p25">
            <a:extLst>
              <a:ext uri="{FF2B5EF4-FFF2-40B4-BE49-F238E27FC236}">
                <a16:creationId xmlns:a16="http://schemas.microsoft.com/office/drawing/2014/main" id="{0E572779-3CCF-4B3E-A56C-4106230DEAE4}"/>
              </a:ext>
            </a:extLst>
          </p:cNvPr>
          <p:cNvSpPr txBox="1"/>
          <p:nvPr/>
        </p:nvSpPr>
        <p:spPr>
          <a:xfrm>
            <a:off x="4207404" y="1088263"/>
            <a:ext cx="4149212" cy="587861"/>
          </a:xfrm>
          <a:prstGeom prst="rect">
            <a:avLst/>
          </a:prstGeom>
          <a:solidFill>
            <a:srgbClr val="E5FFE5"/>
          </a:solidFill>
          <a:ln w="12700">
            <a:solidFill>
              <a:srgbClr val="006600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Gill Sans MT Condensed" pitchFamily="34" charset="0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Independencia_ Autonomía_ Libertad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B4ECB621-DD69-4279-9C94-B216E5DEEEBC}"/>
              </a:ext>
            </a:extLst>
          </p:cNvPr>
          <p:cNvCxnSpPr>
            <a:cxnSpLocks/>
          </p:cNvCxnSpPr>
          <p:nvPr/>
        </p:nvCxnSpPr>
        <p:spPr>
          <a:xfrm flipV="1">
            <a:off x="3782721" y="2040517"/>
            <a:ext cx="909142" cy="613574"/>
          </a:xfrm>
          <a:prstGeom prst="straightConnector1">
            <a:avLst/>
          </a:prstGeom>
          <a:ln w="28575" cap="flat" cmpd="sng" algn="ctr">
            <a:solidFill>
              <a:srgbClr val="FF006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65E03D51-EBAD-4641-8F15-3781CE119657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3782721" y="2709405"/>
            <a:ext cx="909142" cy="164757"/>
          </a:xfrm>
          <a:prstGeom prst="straightConnector1">
            <a:avLst/>
          </a:prstGeom>
          <a:ln w="28575" cap="flat" cmpd="sng" algn="ctr">
            <a:solidFill>
              <a:srgbClr val="FF006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7C592B4C-638C-4917-925D-CE6C58A9EBEA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3779432" y="3330007"/>
            <a:ext cx="919009" cy="740592"/>
          </a:xfrm>
          <a:prstGeom prst="straightConnector1">
            <a:avLst/>
          </a:prstGeom>
          <a:ln w="28575" cap="flat" cmpd="sng" algn="ctr">
            <a:solidFill>
              <a:srgbClr val="FF006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9E39EAE-F9BD-46F5-AEFB-7F84FB42E3F4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782721" y="3042112"/>
            <a:ext cx="915719" cy="336180"/>
          </a:xfrm>
          <a:prstGeom prst="straightConnector1">
            <a:avLst/>
          </a:prstGeom>
          <a:ln w="28575" cap="flat" cmpd="sng" algn="ctr">
            <a:solidFill>
              <a:srgbClr val="FF006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20 CuadroTexto">
            <a:extLst>
              <a:ext uri="{FF2B5EF4-FFF2-40B4-BE49-F238E27FC236}">
                <a16:creationId xmlns:a16="http://schemas.microsoft.com/office/drawing/2014/main" id="{AD599AD3-7D18-43BA-83E1-A773F7D06515}"/>
              </a:ext>
            </a:extLst>
          </p:cNvPr>
          <p:cNvSpPr txBox="1"/>
          <p:nvPr/>
        </p:nvSpPr>
        <p:spPr>
          <a:xfrm>
            <a:off x="790832" y="4546982"/>
            <a:ext cx="7565784" cy="338554"/>
          </a:xfrm>
          <a:prstGeom prst="rect">
            <a:avLst/>
          </a:prstGeom>
          <a:solidFill>
            <a:srgbClr val="E5FFE5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Merriweather Light"/>
              </a:rPr>
              <a:t>Que el paciente adquiera el conocimiento </a:t>
            </a: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Merriweather Light"/>
              </a:rPr>
              <a:t>(saber) 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Merriweather Light"/>
              </a:rPr>
              <a:t>y habilidades </a:t>
            </a: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Merriweather Light"/>
              </a:rPr>
              <a:t>(saber hacer)</a:t>
            </a:r>
          </a:p>
        </p:txBody>
      </p:sp>
      <p:sp>
        <p:nvSpPr>
          <p:cNvPr id="46" name="Marcador de número de diapositiva 45">
            <a:extLst>
              <a:ext uri="{FF2B5EF4-FFF2-40B4-BE49-F238E27FC236}">
                <a16:creationId xmlns:a16="http://schemas.microsoft.com/office/drawing/2014/main" id="{56F840D9-A328-4239-B1E3-248DEA649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E01DAC22-F4FA-B33F-BB70-F5924C6F4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0002" r="38396" b="74496"/>
          <a:stretch/>
        </p:blipFill>
        <p:spPr bwMode="auto">
          <a:xfrm>
            <a:off x="0" y="0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1781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46;p35">
            <a:extLst>
              <a:ext uri="{FF2B5EF4-FFF2-40B4-BE49-F238E27FC236}">
                <a16:creationId xmlns:a16="http://schemas.microsoft.com/office/drawing/2014/main" id="{F65EF61E-DC7B-4A70-B7D2-D84F9214A4BE}"/>
              </a:ext>
            </a:extLst>
          </p:cNvPr>
          <p:cNvSpPr txBox="1">
            <a:spLocks/>
          </p:cNvSpPr>
          <p:nvPr/>
        </p:nvSpPr>
        <p:spPr>
          <a:xfrm>
            <a:off x="789716" y="430097"/>
            <a:ext cx="7341031" cy="61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2200"/>
              <a:buFont typeface="Vidaloka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Vidaloka"/>
              </a:rPr>
              <a:t>Gracias por vuestro tiempo y atención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056D3E9-9EC7-4EC9-A89C-6285CBA58E1E}"/>
              </a:ext>
            </a:extLst>
          </p:cNvPr>
          <p:cNvSpPr txBox="1"/>
          <p:nvPr/>
        </p:nvSpPr>
        <p:spPr>
          <a:xfrm>
            <a:off x="1359242" y="2827523"/>
            <a:ext cx="631018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Itziar Lopetegui Larruscain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Enfermera CVTTHG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MARIADEICIAR.LOPETEGUILARRUSCAIN@osakidetza.eus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Donostia 19.11.2022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744231C-159F-4589-96A1-37B1EAFC9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DAA31D90-85ED-CE8A-B651-9D5F312381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535" r="37885" b="66328"/>
          <a:stretch/>
        </p:blipFill>
        <p:spPr bwMode="auto">
          <a:xfrm>
            <a:off x="3446978" y="1040714"/>
            <a:ext cx="2026505" cy="877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7 CuadroTexto">
            <a:extLst>
              <a:ext uri="{FF2B5EF4-FFF2-40B4-BE49-F238E27FC236}">
                <a16:creationId xmlns:a16="http://schemas.microsoft.com/office/drawing/2014/main" id="{5FD00BCD-3298-F97C-26C3-2FD8CE97588A}"/>
              </a:ext>
            </a:extLst>
          </p:cNvPr>
          <p:cNvSpPr txBox="1"/>
          <p:nvPr/>
        </p:nvSpPr>
        <p:spPr>
          <a:xfrm>
            <a:off x="1359243" y="2067306"/>
            <a:ext cx="6310184" cy="584775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b="1" kern="1200" spc="0" normalizeH="0" baseline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600" dirty="0">
                <a:sym typeface="Patrick Hand SC"/>
              </a:rPr>
              <a:t>!Os dejo con Maripi! </a:t>
            </a:r>
          </a:p>
          <a:p>
            <a:r>
              <a:rPr lang="es-ES" sz="1600" dirty="0">
                <a:sym typeface="Patrick Hand SC"/>
              </a:rPr>
              <a:t>Y después…Al taller práctico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2"/>
          <p:cNvSpPr/>
          <p:nvPr/>
        </p:nvSpPr>
        <p:spPr>
          <a:xfrm>
            <a:off x="3981335" y="1810176"/>
            <a:ext cx="291633" cy="37129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545" name="Google Shape;545;p42"/>
          <p:cNvSpPr/>
          <p:nvPr/>
        </p:nvSpPr>
        <p:spPr>
          <a:xfrm>
            <a:off x="4805337" y="1816439"/>
            <a:ext cx="470521" cy="3587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</a:p>
        </p:txBody>
      </p:sp>
      <p:sp>
        <p:nvSpPr>
          <p:cNvPr id="546" name="Google Shape;546;p42"/>
          <p:cNvSpPr/>
          <p:nvPr/>
        </p:nvSpPr>
        <p:spPr>
          <a:xfrm>
            <a:off x="3953274" y="2707809"/>
            <a:ext cx="347755" cy="37079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</a:t>
            </a: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id="{0B25E077-7E0B-43E4-BE69-E20BC0058BFC}"/>
              </a:ext>
            </a:extLst>
          </p:cNvPr>
          <p:cNvSpPr txBox="1"/>
          <p:nvPr/>
        </p:nvSpPr>
        <p:spPr>
          <a:xfrm>
            <a:off x="1186329" y="2141053"/>
            <a:ext cx="7056784" cy="2123658"/>
          </a:xfrm>
          <a:prstGeom prst="rect">
            <a:avLst/>
          </a:prstGeom>
          <a:solidFill>
            <a:schemeClr val="bg1"/>
          </a:solidFill>
          <a:ln>
            <a:solidFill>
              <a:srgbClr val="FCEAE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ixie One" panose="020B0604020202020204" charset="0"/>
                <a:ea typeface="+mn-ea"/>
                <a:cs typeface="+mn-cs"/>
              </a:rPr>
              <a:t>1- file:///E:/Hemofilia%202017/TFG-H912-%20201617%20enfermería%20Valladolid.pdf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Nixie One" panose="020B0604020202020204" charset="0"/>
                <a:ea typeface="+mn-ea"/>
                <a:cs typeface="+mn-cs"/>
              </a:rPr>
              <a:t>2- 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Nixie One" panose="020B0604020202020204" charset="0"/>
                <a:ea typeface="+mn-ea"/>
                <a:cs typeface="+mn-cs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file:///E:/Hemofilia%202017/Guía%20para%20tratamiento%20en%20casa%202017[16733].pdf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srgbClr val="3A6D3A"/>
              </a:solidFill>
              <a:effectLst/>
              <a:uLnTx/>
              <a:uFillTx/>
              <a:latin typeface="Nixie One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ixie One" panose="020B0604020202020204" charset="0"/>
                <a:ea typeface="+mn-ea"/>
                <a:cs typeface="+mn-cs"/>
              </a:rPr>
              <a:t>3- https://hemofilico.wordpress.com/2017/09/22/hemartros-sangrado-en-las-articulaciones-en-hemofilia/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Nixie One" panose="020B0604020202020204" charset="0"/>
                <a:ea typeface="+mn-ea"/>
                <a:cs typeface="+mn-cs"/>
              </a:rPr>
              <a:t>4- 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Nixie One" panose="020B060402020202020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http://www.hemofiliagipuzkoa.org/files/home/GuiaUrgenciasHemofilia.pdf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srgbClr val="3A6D3A"/>
              </a:solidFill>
              <a:effectLst/>
              <a:uLnTx/>
              <a:uFillTx/>
              <a:latin typeface="Nixie One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ixie One" panose="020B0604020202020204" charset="0"/>
                <a:ea typeface="+mn-ea"/>
                <a:cs typeface="+mn-cs"/>
              </a:rPr>
              <a:t>5- 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ixie One" panose="020B0604020202020204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https://www.sefh.es/sefhjornadas/11_1.A.Sanchez.pdf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Nixie One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Nixie One" panose="020B0604020202020204" charset="0"/>
                <a:ea typeface="+mn-ea"/>
                <a:cs typeface="+mn-cs"/>
              </a:rPr>
              <a:t>6- Guía de apoyo al paciente hemofílico y a sus familias_ ISBN: 978-84-697-8274-3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ixie One" panose="020B0604020202020204" charset="0"/>
                <a:ea typeface="+mn-ea"/>
                <a:cs typeface="+mn-cs"/>
              </a:rPr>
              <a:t>7- 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ixie One" panose="020B060402020202020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http://www1.wfh.org/publication/files/pdf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Nixie One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Nixie One" panose="020B0604020202020204" charset="0"/>
                <a:ea typeface="+mn-ea"/>
                <a:cs typeface="+mn-cs"/>
              </a:rPr>
              <a:t>8-https://www.stopehttps://www.stoperroresdemedicacion.org/es/blog/los-10-correctos-de-enfermeria-para-evitar-errores-de-medicacion/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Nixie One" panose="020B0604020202020204" charset="0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E3572FA-3036-4E4E-B047-068DC3923A84}"/>
              </a:ext>
            </a:extLst>
          </p:cNvPr>
          <p:cNvSpPr txBox="1"/>
          <p:nvPr/>
        </p:nvSpPr>
        <p:spPr>
          <a:xfrm>
            <a:off x="1186329" y="1066630"/>
            <a:ext cx="7056784" cy="461665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Bibliografía: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3A6D3A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35A4782-3101-40C4-8E21-4111244E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C7715BD4-8758-3424-28C4-04BA28010B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40002" r="38396" b="74496"/>
          <a:stretch/>
        </p:blipFill>
        <p:spPr bwMode="auto">
          <a:xfrm>
            <a:off x="0" y="0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10">
            <a:extLst>
              <a:ext uri="{FF2B5EF4-FFF2-40B4-BE49-F238E27FC236}">
                <a16:creationId xmlns:a16="http://schemas.microsoft.com/office/drawing/2014/main" id="{2F0E00C3-4613-415F-BE3A-78FBAD906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71380" cy="5143500"/>
          </a:xfrm>
          <a:custGeom>
            <a:avLst/>
            <a:gdLst>
              <a:gd name="connsiteX0" fmla="*/ 0 w 10495175"/>
              <a:gd name="connsiteY0" fmla="*/ 0 h 6858000"/>
              <a:gd name="connsiteX1" fmla="*/ 5289224 w 10495175"/>
              <a:gd name="connsiteY1" fmla="*/ 0 h 6858000"/>
              <a:gd name="connsiteX2" fmla="*/ 6736007 w 10495175"/>
              <a:gd name="connsiteY2" fmla="*/ 0 h 6858000"/>
              <a:gd name="connsiteX3" fmla="*/ 6998753 w 10495175"/>
              <a:gd name="connsiteY3" fmla="*/ 0 h 6858000"/>
              <a:gd name="connsiteX4" fmla="*/ 7778919 w 10495175"/>
              <a:gd name="connsiteY4" fmla="*/ 0 h 6858000"/>
              <a:gd name="connsiteX5" fmla="*/ 8872152 w 10495175"/>
              <a:gd name="connsiteY5" fmla="*/ 0 h 6858000"/>
              <a:gd name="connsiteX6" fmla="*/ 8894276 w 10495175"/>
              <a:gd name="connsiteY6" fmla="*/ 14997 h 6858000"/>
              <a:gd name="connsiteX7" fmla="*/ 10495175 w 10495175"/>
              <a:gd name="connsiteY7" fmla="*/ 3621656 h 6858000"/>
              <a:gd name="connsiteX8" fmla="*/ 8620825 w 10495175"/>
              <a:gd name="connsiteY8" fmla="*/ 6374814 h 6858000"/>
              <a:gd name="connsiteX9" fmla="*/ 8104177 w 10495175"/>
              <a:gd name="connsiteY9" fmla="*/ 6780599 h 6858000"/>
              <a:gd name="connsiteX10" fmla="*/ 7992421 w 10495175"/>
              <a:gd name="connsiteY10" fmla="*/ 6858000 h 6858000"/>
              <a:gd name="connsiteX11" fmla="*/ 7778919 w 10495175"/>
              <a:gd name="connsiteY11" fmla="*/ 6858000 h 6858000"/>
              <a:gd name="connsiteX12" fmla="*/ 6998753 w 10495175"/>
              <a:gd name="connsiteY12" fmla="*/ 6858000 h 6858000"/>
              <a:gd name="connsiteX13" fmla="*/ 6736007 w 10495175"/>
              <a:gd name="connsiteY13" fmla="*/ 6858000 h 6858000"/>
              <a:gd name="connsiteX14" fmla="*/ 5289224 w 10495175"/>
              <a:gd name="connsiteY14" fmla="*/ 6858000 h 6858000"/>
              <a:gd name="connsiteX15" fmla="*/ 0 w 10495175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95175" h="6858000">
                <a:moveTo>
                  <a:pt x="0" y="0"/>
                </a:moveTo>
                <a:lnTo>
                  <a:pt x="5289224" y="0"/>
                </a:lnTo>
                <a:lnTo>
                  <a:pt x="6736007" y="0"/>
                </a:lnTo>
                <a:lnTo>
                  <a:pt x="6998753" y="0"/>
                </a:lnTo>
                <a:lnTo>
                  <a:pt x="7778919" y="0"/>
                </a:lnTo>
                <a:lnTo>
                  <a:pt x="8872152" y="0"/>
                </a:lnTo>
                <a:lnTo>
                  <a:pt x="8894276" y="14997"/>
                </a:lnTo>
                <a:cubicBezTo>
                  <a:pt x="9921439" y="754641"/>
                  <a:pt x="10495175" y="2093192"/>
                  <a:pt x="10495175" y="3621656"/>
                </a:cubicBezTo>
                <a:cubicBezTo>
                  <a:pt x="10495175" y="4969131"/>
                  <a:pt x="9566450" y="5602839"/>
                  <a:pt x="8620825" y="6374814"/>
                </a:cubicBezTo>
                <a:cubicBezTo>
                  <a:pt x="8448622" y="6515397"/>
                  <a:pt x="8277995" y="6653108"/>
                  <a:pt x="8104177" y="6780599"/>
                </a:cubicBezTo>
                <a:lnTo>
                  <a:pt x="7992421" y="6858000"/>
                </a:lnTo>
                <a:lnTo>
                  <a:pt x="7778919" y="6858000"/>
                </a:lnTo>
                <a:lnTo>
                  <a:pt x="6998753" y="6858000"/>
                </a:lnTo>
                <a:lnTo>
                  <a:pt x="6736007" y="6858000"/>
                </a:lnTo>
                <a:lnTo>
                  <a:pt x="52892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12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8515" y="0"/>
            <a:ext cx="1897292" cy="51435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14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9473" y="0"/>
            <a:ext cx="1902325" cy="51435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Imagen 3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F03846DC-ECFA-54E7-2E7D-43610C151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68282" y="687935"/>
            <a:ext cx="6542334" cy="376763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CDB6480-9C6D-9512-E01A-AEAF12AD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0446" y="4767262"/>
            <a:ext cx="891540" cy="273844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 descr="Colibrí insigne cerniéndose">
            <a:extLst>
              <a:ext uri="{FF2B5EF4-FFF2-40B4-BE49-F238E27FC236}">
                <a16:creationId xmlns:a16="http://schemas.microsoft.com/office/drawing/2014/main" id="{1F7BD84D-1D4A-1ADC-DFB4-001D5D5AF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670" y="2454877"/>
            <a:ext cx="2529666" cy="1037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5591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82BD8E6-72C2-4F1E-93F9-77312970EAE9}"/>
              </a:ext>
            </a:extLst>
          </p:cNvPr>
          <p:cNvSpPr txBox="1"/>
          <p:nvPr/>
        </p:nvSpPr>
        <p:spPr>
          <a:xfrm>
            <a:off x="2017329" y="1028350"/>
            <a:ext cx="5791200" cy="461665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1800" kern="1200" spc="0" normalizeH="0" baseline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es-ES" sz="2400" dirty="0"/>
              <a:t>Autotratamiento en Hemofilia</a:t>
            </a:r>
          </a:p>
        </p:txBody>
      </p:sp>
      <p:pic>
        <p:nvPicPr>
          <p:cNvPr id="3" name="Imagen 2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F03846DC-ECFA-54E7-2E7D-43610C151C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535" r="37885" b="66328"/>
          <a:stretch/>
        </p:blipFill>
        <p:spPr bwMode="auto">
          <a:xfrm>
            <a:off x="98854" y="198493"/>
            <a:ext cx="2264410" cy="920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C83A17-AEF7-3123-263D-33A07E58099B}"/>
              </a:ext>
            </a:extLst>
          </p:cNvPr>
          <p:cNvSpPr txBox="1"/>
          <p:nvPr/>
        </p:nvSpPr>
        <p:spPr>
          <a:xfrm>
            <a:off x="2017329" y="1730676"/>
            <a:ext cx="572304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2000" b="1" dirty="0">
                <a:solidFill>
                  <a:srgbClr val="00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Objetivo:</a:t>
            </a:r>
          </a:p>
          <a:p>
            <a:pPr lvl="1"/>
            <a:r>
              <a:rPr lang="es-ES_tradnl" dirty="0">
                <a:solidFill>
                  <a:srgbClr val="FF0066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Mejora de la calidad de vida de los pacientes...</a:t>
            </a:r>
            <a:endParaRPr lang="es-ES" dirty="0">
              <a:solidFill>
                <a:srgbClr val="FF0066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lvl="1"/>
            <a:r>
              <a:rPr lang="es-ES" altLang="es-ES" b="1" dirty="0">
                <a:solidFill>
                  <a:srgbClr val="FF0066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Prevención_ </a:t>
            </a:r>
            <a:r>
              <a:rPr lang="es-ES" altLang="es-ES" dirty="0">
                <a:solidFill>
                  <a:srgbClr val="FF0066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Adelantarse a las situaciones que puedan aparecer..</a:t>
            </a:r>
            <a:endParaRPr lang="es-ES" dirty="0">
              <a:solidFill>
                <a:srgbClr val="FF0066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lvl="1"/>
            <a:r>
              <a:rPr lang="es-ES_tradnl" altLang="es-ES" dirty="0">
                <a:solidFill>
                  <a:srgbClr val="FF0066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Te hace ser el </a:t>
            </a:r>
            <a:r>
              <a:rPr lang="es-ES_tradnl" altLang="es-ES" b="1" dirty="0">
                <a:solidFill>
                  <a:srgbClr val="FF0066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“personaje principal” </a:t>
            </a:r>
            <a:r>
              <a:rPr lang="es-ES_tradnl" altLang="es-ES" dirty="0">
                <a:solidFill>
                  <a:srgbClr val="FF0066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en el cuidado de tu salud.</a:t>
            </a:r>
            <a:endParaRPr lang="es-ES" dirty="0">
              <a:solidFill>
                <a:srgbClr val="FF0066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3B0DE40-08A8-DFA3-A678-E6B96BA0F32C}"/>
              </a:ext>
            </a:extLst>
          </p:cNvPr>
          <p:cNvSpPr txBox="1"/>
          <p:nvPr/>
        </p:nvSpPr>
        <p:spPr>
          <a:xfrm>
            <a:off x="2017329" y="3108672"/>
            <a:ext cx="474345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altLang="es-ES" sz="2000" b="1" dirty="0">
                <a:solidFill>
                  <a:srgbClr val="00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Educación Sanitaria:</a:t>
            </a:r>
          </a:p>
          <a:p>
            <a:pPr lvl="1"/>
            <a:r>
              <a:rPr lang="es-ES" dirty="0">
                <a:solidFill>
                  <a:srgbClr val="FF0066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Seguridad.</a:t>
            </a:r>
          </a:p>
          <a:p>
            <a:pPr lvl="1"/>
            <a:r>
              <a:rPr lang="es-ES" dirty="0">
                <a:solidFill>
                  <a:srgbClr val="FF0066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Autonomía (No depender de otros).</a:t>
            </a:r>
          </a:p>
          <a:p>
            <a:pPr lvl="1"/>
            <a:r>
              <a:rPr lang="es-ES" dirty="0">
                <a:solidFill>
                  <a:srgbClr val="FF0066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Menos visitas al hospital…</a:t>
            </a:r>
          </a:p>
          <a:p>
            <a:pPr lvl="1"/>
            <a:r>
              <a:rPr lang="es-ES" dirty="0">
                <a:solidFill>
                  <a:srgbClr val="FF0066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Favorece la vida familiar y la integración social</a:t>
            </a:r>
          </a:p>
        </p:txBody>
      </p:sp>
      <p:sp>
        <p:nvSpPr>
          <p:cNvPr id="7" name="Google Shape;334;p38">
            <a:extLst>
              <a:ext uri="{FF2B5EF4-FFF2-40B4-BE49-F238E27FC236}">
                <a16:creationId xmlns:a16="http://schemas.microsoft.com/office/drawing/2014/main" id="{107D670C-0BA0-0512-D3C5-D90F8E94FCB8}"/>
              </a:ext>
            </a:extLst>
          </p:cNvPr>
          <p:cNvSpPr/>
          <p:nvPr/>
        </p:nvSpPr>
        <p:spPr>
          <a:xfrm>
            <a:off x="4389054" y="3855291"/>
            <a:ext cx="305417" cy="258105"/>
          </a:xfrm>
          <a:custGeom>
            <a:avLst/>
            <a:gdLst/>
            <a:ahLst/>
            <a:cxnLst/>
            <a:rect l="l" t="t" r="r" b="b"/>
            <a:pathLst>
              <a:path w="19321" h="16328" extrusionOk="0">
                <a:moveTo>
                  <a:pt x="15403" y="1996"/>
                </a:moveTo>
                <a:lnTo>
                  <a:pt x="15573" y="2215"/>
                </a:lnTo>
                <a:lnTo>
                  <a:pt x="15695" y="2458"/>
                </a:lnTo>
                <a:lnTo>
                  <a:pt x="15500" y="2531"/>
                </a:lnTo>
                <a:lnTo>
                  <a:pt x="15306" y="2629"/>
                </a:lnTo>
                <a:lnTo>
                  <a:pt x="14916" y="2799"/>
                </a:lnTo>
                <a:lnTo>
                  <a:pt x="14819" y="2483"/>
                </a:lnTo>
                <a:lnTo>
                  <a:pt x="14673" y="2215"/>
                </a:lnTo>
                <a:lnTo>
                  <a:pt x="14965" y="2118"/>
                </a:lnTo>
                <a:lnTo>
                  <a:pt x="15403" y="1996"/>
                </a:lnTo>
                <a:close/>
                <a:moveTo>
                  <a:pt x="15817" y="2702"/>
                </a:moveTo>
                <a:lnTo>
                  <a:pt x="16011" y="3140"/>
                </a:lnTo>
                <a:lnTo>
                  <a:pt x="15646" y="3286"/>
                </a:lnTo>
                <a:lnTo>
                  <a:pt x="15379" y="3407"/>
                </a:lnTo>
                <a:lnTo>
                  <a:pt x="15111" y="3553"/>
                </a:lnTo>
                <a:lnTo>
                  <a:pt x="14989" y="3042"/>
                </a:lnTo>
                <a:lnTo>
                  <a:pt x="15306" y="2921"/>
                </a:lnTo>
                <a:lnTo>
                  <a:pt x="15573" y="2823"/>
                </a:lnTo>
                <a:lnTo>
                  <a:pt x="15817" y="2702"/>
                </a:lnTo>
                <a:close/>
                <a:moveTo>
                  <a:pt x="16084" y="3286"/>
                </a:moveTo>
                <a:lnTo>
                  <a:pt x="16206" y="3602"/>
                </a:lnTo>
                <a:lnTo>
                  <a:pt x="15817" y="3772"/>
                </a:lnTo>
                <a:lnTo>
                  <a:pt x="15500" y="3894"/>
                </a:lnTo>
                <a:lnTo>
                  <a:pt x="15354" y="3943"/>
                </a:lnTo>
                <a:lnTo>
                  <a:pt x="15208" y="4040"/>
                </a:lnTo>
                <a:lnTo>
                  <a:pt x="15135" y="3699"/>
                </a:lnTo>
                <a:lnTo>
                  <a:pt x="15427" y="3578"/>
                </a:lnTo>
                <a:lnTo>
                  <a:pt x="15719" y="3456"/>
                </a:lnTo>
                <a:lnTo>
                  <a:pt x="16084" y="3286"/>
                </a:lnTo>
                <a:close/>
                <a:moveTo>
                  <a:pt x="16303" y="3894"/>
                </a:moveTo>
                <a:lnTo>
                  <a:pt x="16449" y="4283"/>
                </a:lnTo>
                <a:lnTo>
                  <a:pt x="16376" y="4259"/>
                </a:lnTo>
                <a:lnTo>
                  <a:pt x="16279" y="4259"/>
                </a:lnTo>
                <a:lnTo>
                  <a:pt x="16133" y="4308"/>
                </a:lnTo>
                <a:lnTo>
                  <a:pt x="15841" y="4454"/>
                </a:lnTo>
                <a:lnTo>
                  <a:pt x="15598" y="4575"/>
                </a:lnTo>
                <a:lnTo>
                  <a:pt x="15379" y="4697"/>
                </a:lnTo>
                <a:lnTo>
                  <a:pt x="15257" y="4259"/>
                </a:lnTo>
                <a:lnTo>
                  <a:pt x="15427" y="4210"/>
                </a:lnTo>
                <a:lnTo>
                  <a:pt x="15573" y="4162"/>
                </a:lnTo>
                <a:lnTo>
                  <a:pt x="15890" y="4040"/>
                </a:lnTo>
                <a:lnTo>
                  <a:pt x="16303" y="3894"/>
                </a:lnTo>
                <a:close/>
                <a:moveTo>
                  <a:pt x="16498" y="4405"/>
                </a:moveTo>
                <a:lnTo>
                  <a:pt x="16498" y="4454"/>
                </a:lnTo>
                <a:lnTo>
                  <a:pt x="16595" y="4721"/>
                </a:lnTo>
                <a:lnTo>
                  <a:pt x="16449" y="4770"/>
                </a:lnTo>
                <a:lnTo>
                  <a:pt x="16303" y="4819"/>
                </a:lnTo>
                <a:lnTo>
                  <a:pt x="16011" y="4965"/>
                </a:lnTo>
                <a:lnTo>
                  <a:pt x="15768" y="5086"/>
                </a:lnTo>
                <a:lnTo>
                  <a:pt x="15622" y="5184"/>
                </a:lnTo>
                <a:lnTo>
                  <a:pt x="15549" y="5232"/>
                </a:lnTo>
                <a:lnTo>
                  <a:pt x="15525" y="5305"/>
                </a:lnTo>
                <a:lnTo>
                  <a:pt x="15427" y="4892"/>
                </a:lnTo>
                <a:lnTo>
                  <a:pt x="15695" y="4819"/>
                </a:lnTo>
                <a:lnTo>
                  <a:pt x="15938" y="4721"/>
                </a:lnTo>
                <a:lnTo>
                  <a:pt x="16255" y="4624"/>
                </a:lnTo>
                <a:lnTo>
                  <a:pt x="16401" y="4527"/>
                </a:lnTo>
                <a:lnTo>
                  <a:pt x="16449" y="4478"/>
                </a:lnTo>
                <a:lnTo>
                  <a:pt x="16498" y="4405"/>
                </a:lnTo>
                <a:close/>
                <a:moveTo>
                  <a:pt x="16717" y="5062"/>
                </a:moveTo>
                <a:lnTo>
                  <a:pt x="16814" y="5305"/>
                </a:lnTo>
                <a:lnTo>
                  <a:pt x="16547" y="5403"/>
                </a:lnTo>
                <a:lnTo>
                  <a:pt x="16303" y="5524"/>
                </a:lnTo>
                <a:lnTo>
                  <a:pt x="15987" y="5670"/>
                </a:lnTo>
                <a:lnTo>
                  <a:pt x="15817" y="5743"/>
                </a:lnTo>
                <a:lnTo>
                  <a:pt x="15671" y="5816"/>
                </a:lnTo>
                <a:lnTo>
                  <a:pt x="15549" y="5354"/>
                </a:lnTo>
                <a:lnTo>
                  <a:pt x="15622" y="5403"/>
                </a:lnTo>
                <a:lnTo>
                  <a:pt x="15719" y="5427"/>
                </a:lnTo>
                <a:lnTo>
                  <a:pt x="15792" y="5403"/>
                </a:lnTo>
                <a:lnTo>
                  <a:pt x="15890" y="5378"/>
                </a:lnTo>
                <a:lnTo>
                  <a:pt x="16084" y="5305"/>
                </a:lnTo>
                <a:lnTo>
                  <a:pt x="16255" y="5257"/>
                </a:lnTo>
                <a:lnTo>
                  <a:pt x="16498" y="5159"/>
                </a:lnTo>
                <a:lnTo>
                  <a:pt x="16620" y="5111"/>
                </a:lnTo>
                <a:lnTo>
                  <a:pt x="16717" y="5062"/>
                </a:lnTo>
                <a:close/>
                <a:moveTo>
                  <a:pt x="17082" y="4551"/>
                </a:moveTo>
                <a:lnTo>
                  <a:pt x="17106" y="4575"/>
                </a:lnTo>
                <a:lnTo>
                  <a:pt x="17228" y="4673"/>
                </a:lnTo>
                <a:lnTo>
                  <a:pt x="17350" y="4746"/>
                </a:lnTo>
                <a:lnTo>
                  <a:pt x="17496" y="4794"/>
                </a:lnTo>
                <a:lnTo>
                  <a:pt x="17666" y="4819"/>
                </a:lnTo>
                <a:lnTo>
                  <a:pt x="17885" y="4867"/>
                </a:lnTo>
                <a:lnTo>
                  <a:pt x="18128" y="4965"/>
                </a:lnTo>
                <a:lnTo>
                  <a:pt x="18323" y="5062"/>
                </a:lnTo>
                <a:lnTo>
                  <a:pt x="18518" y="5208"/>
                </a:lnTo>
                <a:lnTo>
                  <a:pt x="18591" y="5281"/>
                </a:lnTo>
                <a:lnTo>
                  <a:pt x="18664" y="5354"/>
                </a:lnTo>
                <a:lnTo>
                  <a:pt x="18785" y="5573"/>
                </a:lnTo>
                <a:lnTo>
                  <a:pt x="18810" y="5670"/>
                </a:lnTo>
                <a:lnTo>
                  <a:pt x="18834" y="5768"/>
                </a:lnTo>
                <a:lnTo>
                  <a:pt x="18834" y="5889"/>
                </a:lnTo>
                <a:lnTo>
                  <a:pt x="18810" y="6011"/>
                </a:lnTo>
                <a:lnTo>
                  <a:pt x="18761" y="6108"/>
                </a:lnTo>
                <a:lnTo>
                  <a:pt x="18664" y="6181"/>
                </a:lnTo>
                <a:lnTo>
                  <a:pt x="18542" y="6254"/>
                </a:lnTo>
                <a:lnTo>
                  <a:pt x="18396" y="6303"/>
                </a:lnTo>
                <a:lnTo>
                  <a:pt x="18080" y="6376"/>
                </a:lnTo>
                <a:lnTo>
                  <a:pt x="17812" y="6400"/>
                </a:lnTo>
                <a:lnTo>
                  <a:pt x="17447" y="5476"/>
                </a:lnTo>
                <a:lnTo>
                  <a:pt x="17082" y="4551"/>
                </a:lnTo>
                <a:close/>
                <a:moveTo>
                  <a:pt x="16936" y="5622"/>
                </a:moveTo>
                <a:lnTo>
                  <a:pt x="17033" y="5889"/>
                </a:lnTo>
                <a:lnTo>
                  <a:pt x="16863" y="5938"/>
                </a:lnTo>
                <a:lnTo>
                  <a:pt x="16717" y="6011"/>
                </a:lnTo>
                <a:lnTo>
                  <a:pt x="16401" y="6157"/>
                </a:lnTo>
                <a:lnTo>
                  <a:pt x="16084" y="6303"/>
                </a:lnTo>
                <a:lnTo>
                  <a:pt x="15768" y="6425"/>
                </a:lnTo>
                <a:lnTo>
                  <a:pt x="15768" y="6376"/>
                </a:lnTo>
                <a:lnTo>
                  <a:pt x="15719" y="6303"/>
                </a:lnTo>
                <a:lnTo>
                  <a:pt x="15719" y="6157"/>
                </a:lnTo>
                <a:lnTo>
                  <a:pt x="15719" y="6011"/>
                </a:lnTo>
                <a:lnTo>
                  <a:pt x="15890" y="5987"/>
                </a:lnTo>
                <a:lnTo>
                  <a:pt x="16084" y="5938"/>
                </a:lnTo>
                <a:lnTo>
                  <a:pt x="16425" y="5816"/>
                </a:lnTo>
                <a:lnTo>
                  <a:pt x="16668" y="5719"/>
                </a:lnTo>
                <a:lnTo>
                  <a:pt x="16936" y="5622"/>
                </a:lnTo>
                <a:close/>
                <a:moveTo>
                  <a:pt x="2142" y="4770"/>
                </a:moveTo>
                <a:lnTo>
                  <a:pt x="1607" y="6303"/>
                </a:lnTo>
                <a:lnTo>
                  <a:pt x="1534" y="6473"/>
                </a:lnTo>
                <a:lnTo>
                  <a:pt x="1436" y="6449"/>
                </a:lnTo>
                <a:lnTo>
                  <a:pt x="877" y="6449"/>
                </a:lnTo>
                <a:lnTo>
                  <a:pt x="779" y="6400"/>
                </a:lnTo>
                <a:lnTo>
                  <a:pt x="706" y="6327"/>
                </a:lnTo>
                <a:lnTo>
                  <a:pt x="609" y="6230"/>
                </a:lnTo>
                <a:lnTo>
                  <a:pt x="536" y="6084"/>
                </a:lnTo>
                <a:lnTo>
                  <a:pt x="512" y="5938"/>
                </a:lnTo>
                <a:lnTo>
                  <a:pt x="536" y="5816"/>
                </a:lnTo>
                <a:lnTo>
                  <a:pt x="560" y="5670"/>
                </a:lnTo>
                <a:lnTo>
                  <a:pt x="633" y="5524"/>
                </a:lnTo>
                <a:lnTo>
                  <a:pt x="706" y="5403"/>
                </a:lnTo>
                <a:lnTo>
                  <a:pt x="804" y="5305"/>
                </a:lnTo>
                <a:lnTo>
                  <a:pt x="901" y="5208"/>
                </a:lnTo>
                <a:lnTo>
                  <a:pt x="998" y="5111"/>
                </a:lnTo>
                <a:lnTo>
                  <a:pt x="1144" y="5038"/>
                </a:lnTo>
                <a:lnTo>
                  <a:pt x="1266" y="4965"/>
                </a:lnTo>
                <a:lnTo>
                  <a:pt x="1412" y="4916"/>
                </a:lnTo>
                <a:lnTo>
                  <a:pt x="1704" y="4867"/>
                </a:lnTo>
                <a:lnTo>
                  <a:pt x="1996" y="4819"/>
                </a:lnTo>
                <a:lnTo>
                  <a:pt x="2142" y="4770"/>
                </a:lnTo>
                <a:close/>
                <a:moveTo>
                  <a:pt x="10342" y="1899"/>
                </a:moveTo>
                <a:lnTo>
                  <a:pt x="10926" y="1923"/>
                </a:lnTo>
                <a:lnTo>
                  <a:pt x="11510" y="1972"/>
                </a:lnTo>
                <a:lnTo>
                  <a:pt x="12094" y="2045"/>
                </a:lnTo>
                <a:lnTo>
                  <a:pt x="12702" y="2118"/>
                </a:lnTo>
                <a:lnTo>
                  <a:pt x="13286" y="2239"/>
                </a:lnTo>
                <a:lnTo>
                  <a:pt x="13797" y="2361"/>
                </a:lnTo>
                <a:lnTo>
                  <a:pt x="14065" y="2410"/>
                </a:lnTo>
                <a:lnTo>
                  <a:pt x="14308" y="2434"/>
                </a:lnTo>
                <a:lnTo>
                  <a:pt x="14332" y="2653"/>
                </a:lnTo>
                <a:lnTo>
                  <a:pt x="14357" y="2872"/>
                </a:lnTo>
                <a:lnTo>
                  <a:pt x="14478" y="3334"/>
                </a:lnTo>
                <a:lnTo>
                  <a:pt x="14600" y="3772"/>
                </a:lnTo>
                <a:lnTo>
                  <a:pt x="14722" y="4186"/>
                </a:lnTo>
                <a:lnTo>
                  <a:pt x="14989" y="5305"/>
                </a:lnTo>
                <a:lnTo>
                  <a:pt x="15111" y="5816"/>
                </a:lnTo>
                <a:lnTo>
                  <a:pt x="15184" y="6084"/>
                </a:lnTo>
                <a:lnTo>
                  <a:pt x="15281" y="6327"/>
                </a:lnTo>
                <a:lnTo>
                  <a:pt x="15014" y="6449"/>
                </a:lnTo>
                <a:lnTo>
                  <a:pt x="14722" y="6571"/>
                </a:lnTo>
                <a:lnTo>
                  <a:pt x="14162" y="6814"/>
                </a:lnTo>
                <a:lnTo>
                  <a:pt x="13457" y="7033"/>
                </a:lnTo>
                <a:lnTo>
                  <a:pt x="12751" y="7228"/>
                </a:lnTo>
                <a:lnTo>
                  <a:pt x="11972" y="7398"/>
                </a:lnTo>
                <a:lnTo>
                  <a:pt x="11169" y="7520"/>
                </a:lnTo>
                <a:lnTo>
                  <a:pt x="10366" y="7593"/>
                </a:lnTo>
                <a:lnTo>
                  <a:pt x="9588" y="7617"/>
                </a:lnTo>
                <a:lnTo>
                  <a:pt x="8809" y="7617"/>
                </a:lnTo>
                <a:lnTo>
                  <a:pt x="8055" y="7568"/>
                </a:lnTo>
                <a:lnTo>
                  <a:pt x="7300" y="7471"/>
                </a:lnTo>
                <a:lnTo>
                  <a:pt x="6546" y="7325"/>
                </a:lnTo>
                <a:lnTo>
                  <a:pt x="5840" y="7155"/>
                </a:lnTo>
                <a:lnTo>
                  <a:pt x="5135" y="6960"/>
                </a:lnTo>
                <a:lnTo>
                  <a:pt x="4794" y="6838"/>
                </a:lnTo>
                <a:lnTo>
                  <a:pt x="4478" y="6717"/>
                </a:lnTo>
                <a:lnTo>
                  <a:pt x="4137" y="6595"/>
                </a:lnTo>
                <a:lnTo>
                  <a:pt x="3821" y="6498"/>
                </a:lnTo>
                <a:lnTo>
                  <a:pt x="3821" y="6449"/>
                </a:lnTo>
                <a:lnTo>
                  <a:pt x="3943" y="5914"/>
                </a:lnTo>
                <a:lnTo>
                  <a:pt x="4064" y="5378"/>
                </a:lnTo>
                <a:lnTo>
                  <a:pt x="4186" y="4867"/>
                </a:lnTo>
                <a:lnTo>
                  <a:pt x="4356" y="4332"/>
                </a:lnTo>
                <a:lnTo>
                  <a:pt x="4527" y="3821"/>
                </a:lnTo>
                <a:lnTo>
                  <a:pt x="4697" y="3310"/>
                </a:lnTo>
                <a:lnTo>
                  <a:pt x="4843" y="2896"/>
                </a:lnTo>
                <a:lnTo>
                  <a:pt x="4916" y="2702"/>
                </a:lnTo>
                <a:lnTo>
                  <a:pt x="4965" y="2483"/>
                </a:lnTo>
                <a:lnTo>
                  <a:pt x="5038" y="2507"/>
                </a:lnTo>
                <a:lnTo>
                  <a:pt x="5111" y="2507"/>
                </a:lnTo>
                <a:lnTo>
                  <a:pt x="6254" y="2264"/>
                </a:lnTo>
                <a:lnTo>
                  <a:pt x="6838" y="2142"/>
                </a:lnTo>
                <a:lnTo>
                  <a:pt x="7398" y="2069"/>
                </a:lnTo>
                <a:lnTo>
                  <a:pt x="7982" y="1996"/>
                </a:lnTo>
                <a:lnTo>
                  <a:pt x="8566" y="1947"/>
                </a:lnTo>
                <a:lnTo>
                  <a:pt x="9150" y="1923"/>
                </a:lnTo>
                <a:lnTo>
                  <a:pt x="9734" y="1899"/>
                </a:lnTo>
                <a:close/>
                <a:moveTo>
                  <a:pt x="16863" y="7933"/>
                </a:moveTo>
                <a:lnTo>
                  <a:pt x="16011" y="8177"/>
                </a:lnTo>
                <a:lnTo>
                  <a:pt x="15160" y="8371"/>
                </a:lnTo>
                <a:lnTo>
                  <a:pt x="14308" y="8566"/>
                </a:lnTo>
                <a:lnTo>
                  <a:pt x="13432" y="8736"/>
                </a:lnTo>
                <a:lnTo>
                  <a:pt x="12581" y="8882"/>
                </a:lnTo>
                <a:lnTo>
                  <a:pt x="11705" y="9004"/>
                </a:lnTo>
                <a:lnTo>
                  <a:pt x="10829" y="9077"/>
                </a:lnTo>
                <a:lnTo>
                  <a:pt x="9953" y="9126"/>
                </a:lnTo>
                <a:lnTo>
                  <a:pt x="9052" y="9126"/>
                </a:lnTo>
                <a:lnTo>
                  <a:pt x="8176" y="9101"/>
                </a:lnTo>
                <a:lnTo>
                  <a:pt x="7276" y="9053"/>
                </a:lnTo>
                <a:lnTo>
                  <a:pt x="6400" y="8955"/>
                </a:lnTo>
                <a:lnTo>
                  <a:pt x="5476" y="8834"/>
                </a:lnTo>
                <a:lnTo>
                  <a:pt x="4575" y="8663"/>
                </a:lnTo>
                <a:lnTo>
                  <a:pt x="3675" y="8469"/>
                </a:lnTo>
                <a:lnTo>
                  <a:pt x="2775" y="8323"/>
                </a:lnTo>
                <a:lnTo>
                  <a:pt x="2702" y="8347"/>
                </a:lnTo>
                <a:lnTo>
                  <a:pt x="2677" y="8371"/>
                </a:lnTo>
                <a:lnTo>
                  <a:pt x="2677" y="8420"/>
                </a:lnTo>
                <a:lnTo>
                  <a:pt x="2726" y="8469"/>
                </a:lnTo>
                <a:lnTo>
                  <a:pt x="3140" y="8615"/>
                </a:lnTo>
                <a:lnTo>
                  <a:pt x="3553" y="8761"/>
                </a:lnTo>
                <a:lnTo>
                  <a:pt x="3991" y="8882"/>
                </a:lnTo>
                <a:lnTo>
                  <a:pt x="4429" y="8980"/>
                </a:lnTo>
                <a:lnTo>
                  <a:pt x="5305" y="9126"/>
                </a:lnTo>
                <a:lnTo>
                  <a:pt x="6181" y="9272"/>
                </a:lnTo>
                <a:lnTo>
                  <a:pt x="7081" y="9369"/>
                </a:lnTo>
                <a:lnTo>
                  <a:pt x="7957" y="9442"/>
                </a:lnTo>
                <a:lnTo>
                  <a:pt x="8858" y="9466"/>
                </a:lnTo>
                <a:lnTo>
                  <a:pt x="9758" y="9466"/>
                </a:lnTo>
                <a:lnTo>
                  <a:pt x="10658" y="9442"/>
                </a:lnTo>
                <a:lnTo>
                  <a:pt x="11583" y="9393"/>
                </a:lnTo>
                <a:lnTo>
                  <a:pt x="12508" y="9296"/>
                </a:lnTo>
                <a:lnTo>
                  <a:pt x="13408" y="9174"/>
                </a:lnTo>
                <a:lnTo>
                  <a:pt x="14308" y="9004"/>
                </a:lnTo>
                <a:lnTo>
                  <a:pt x="15208" y="8785"/>
                </a:lnTo>
                <a:lnTo>
                  <a:pt x="16084" y="8542"/>
                </a:lnTo>
                <a:lnTo>
                  <a:pt x="16960" y="8250"/>
                </a:lnTo>
                <a:lnTo>
                  <a:pt x="17009" y="8225"/>
                </a:lnTo>
                <a:lnTo>
                  <a:pt x="17058" y="8177"/>
                </a:lnTo>
                <a:lnTo>
                  <a:pt x="17058" y="8104"/>
                </a:lnTo>
                <a:lnTo>
                  <a:pt x="17058" y="8055"/>
                </a:lnTo>
                <a:lnTo>
                  <a:pt x="17033" y="8006"/>
                </a:lnTo>
                <a:lnTo>
                  <a:pt x="16985" y="7958"/>
                </a:lnTo>
                <a:lnTo>
                  <a:pt x="16936" y="7933"/>
                </a:lnTo>
                <a:close/>
                <a:moveTo>
                  <a:pt x="9320" y="9953"/>
                </a:moveTo>
                <a:lnTo>
                  <a:pt x="8639" y="9977"/>
                </a:lnTo>
                <a:lnTo>
                  <a:pt x="7714" y="9977"/>
                </a:lnTo>
                <a:lnTo>
                  <a:pt x="7446" y="10001"/>
                </a:lnTo>
                <a:lnTo>
                  <a:pt x="7300" y="10026"/>
                </a:lnTo>
                <a:lnTo>
                  <a:pt x="7179" y="10050"/>
                </a:lnTo>
                <a:lnTo>
                  <a:pt x="7081" y="10123"/>
                </a:lnTo>
                <a:lnTo>
                  <a:pt x="6984" y="10220"/>
                </a:lnTo>
                <a:lnTo>
                  <a:pt x="6960" y="10269"/>
                </a:lnTo>
                <a:lnTo>
                  <a:pt x="6984" y="10293"/>
                </a:lnTo>
                <a:lnTo>
                  <a:pt x="7057" y="10366"/>
                </a:lnTo>
                <a:lnTo>
                  <a:pt x="7154" y="10415"/>
                </a:lnTo>
                <a:lnTo>
                  <a:pt x="7252" y="10464"/>
                </a:lnTo>
                <a:lnTo>
                  <a:pt x="7349" y="10488"/>
                </a:lnTo>
                <a:lnTo>
                  <a:pt x="7568" y="10512"/>
                </a:lnTo>
                <a:lnTo>
                  <a:pt x="10585" y="10512"/>
                </a:lnTo>
                <a:lnTo>
                  <a:pt x="12021" y="10561"/>
                </a:lnTo>
                <a:lnTo>
                  <a:pt x="12143" y="10537"/>
                </a:lnTo>
                <a:lnTo>
                  <a:pt x="12216" y="10488"/>
                </a:lnTo>
                <a:lnTo>
                  <a:pt x="12264" y="10391"/>
                </a:lnTo>
                <a:lnTo>
                  <a:pt x="12289" y="10293"/>
                </a:lnTo>
                <a:lnTo>
                  <a:pt x="12264" y="10196"/>
                </a:lnTo>
                <a:lnTo>
                  <a:pt x="12216" y="10099"/>
                </a:lnTo>
                <a:lnTo>
                  <a:pt x="12143" y="10050"/>
                </a:lnTo>
                <a:lnTo>
                  <a:pt x="12021" y="10001"/>
                </a:lnTo>
                <a:lnTo>
                  <a:pt x="10683" y="9977"/>
                </a:lnTo>
                <a:lnTo>
                  <a:pt x="9320" y="9953"/>
                </a:lnTo>
                <a:close/>
                <a:moveTo>
                  <a:pt x="10950" y="10975"/>
                </a:moveTo>
                <a:lnTo>
                  <a:pt x="10683" y="10999"/>
                </a:lnTo>
                <a:lnTo>
                  <a:pt x="10123" y="11023"/>
                </a:lnTo>
                <a:lnTo>
                  <a:pt x="9612" y="11048"/>
                </a:lnTo>
                <a:lnTo>
                  <a:pt x="9028" y="11023"/>
                </a:lnTo>
                <a:lnTo>
                  <a:pt x="8152" y="11023"/>
                </a:lnTo>
                <a:lnTo>
                  <a:pt x="7860" y="11048"/>
                </a:lnTo>
                <a:lnTo>
                  <a:pt x="7568" y="11096"/>
                </a:lnTo>
                <a:lnTo>
                  <a:pt x="7300" y="11169"/>
                </a:lnTo>
                <a:lnTo>
                  <a:pt x="7252" y="11194"/>
                </a:lnTo>
                <a:lnTo>
                  <a:pt x="7227" y="11218"/>
                </a:lnTo>
                <a:lnTo>
                  <a:pt x="7203" y="11315"/>
                </a:lnTo>
                <a:lnTo>
                  <a:pt x="7227" y="11413"/>
                </a:lnTo>
                <a:lnTo>
                  <a:pt x="7252" y="11437"/>
                </a:lnTo>
                <a:lnTo>
                  <a:pt x="7300" y="11461"/>
                </a:lnTo>
                <a:lnTo>
                  <a:pt x="7568" y="11534"/>
                </a:lnTo>
                <a:lnTo>
                  <a:pt x="7811" y="11559"/>
                </a:lnTo>
                <a:lnTo>
                  <a:pt x="8079" y="11583"/>
                </a:lnTo>
                <a:lnTo>
                  <a:pt x="8347" y="11607"/>
                </a:lnTo>
                <a:lnTo>
                  <a:pt x="9417" y="11559"/>
                </a:lnTo>
                <a:lnTo>
                  <a:pt x="10561" y="11559"/>
                </a:lnTo>
                <a:lnTo>
                  <a:pt x="11145" y="11583"/>
                </a:lnTo>
                <a:lnTo>
                  <a:pt x="11437" y="11559"/>
                </a:lnTo>
                <a:lnTo>
                  <a:pt x="11583" y="11534"/>
                </a:lnTo>
                <a:lnTo>
                  <a:pt x="11729" y="11486"/>
                </a:lnTo>
                <a:lnTo>
                  <a:pt x="11802" y="11461"/>
                </a:lnTo>
                <a:lnTo>
                  <a:pt x="11851" y="11413"/>
                </a:lnTo>
                <a:lnTo>
                  <a:pt x="11875" y="11364"/>
                </a:lnTo>
                <a:lnTo>
                  <a:pt x="11875" y="11291"/>
                </a:lnTo>
                <a:lnTo>
                  <a:pt x="11875" y="11218"/>
                </a:lnTo>
                <a:lnTo>
                  <a:pt x="11851" y="11169"/>
                </a:lnTo>
                <a:lnTo>
                  <a:pt x="11802" y="11121"/>
                </a:lnTo>
                <a:lnTo>
                  <a:pt x="11729" y="11096"/>
                </a:lnTo>
                <a:lnTo>
                  <a:pt x="11486" y="11023"/>
                </a:lnTo>
                <a:lnTo>
                  <a:pt x="11218" y="10999"/>
                </a:lnTo>
                <a:lnTo>
                  <a:pt x="10950" y="10975"/>
                </a:lnTo>
                <a:close/>
                <a:moveTo>
                  <a:pt x="4210" y="9734"/>
                </a:moveTo>
                <a:lnTo>
                  <a:pt x="4356" y="9758"/>
                </a:lnTo>
                <a:lnTo>
                  <a:pt x="4478" y="9783"/>
                </a:lnTo>
                <a:lnTo>
                  <a:pt x="4600" y="9807"/>
                </a:lnTo>
                <a:lnTo>
                  <a:pt x="4819" y="9928"/>
                </a:lnTo>
                <a:lnTo>
                  <a:pt x="5013" y="10074"/>
                </a:lnTo>
                <a:lnTo>
                  <a:pt x="5184" y="10269"/>
                </a:lnTo>
                <a:lnTo>
                  <a:pt x="5330" y="10488"/>
                </a:lnTo>
                <a:lnTo>
                  <a:pt x="5451" y="10756"/>
                </a:lnTo>
                <a:lnTo>
                  <a:pt x="5524" y="10902"/>
                </a:lnTo>
                <a:lnTo>
                  <a:pt x="5549" y="11048"/>
                </a:lnTo>
                <a:lnTo>
                  <a:pt x="5549" y="11194"/>
                </a:lnTo>
                <a:lnTo>
                  <a:pt x="5524" y="11315"/>
                </a:lnTo>
                <a:lnTo>
                  <a:pt x="5476" y="11437"/>
                </a:lnTo>
                <a:lnTo>
                  <a:pt x="5427" y="11534"/>
                </a:lnTo>
                <a:lnTo>
                  <a:pt x="5330" y="11607"/>
                </a:lnTo>
                <a:lnTo>
                  <a:pt x="5232" y="11680"/>
                </a:lnTo>
                <a:lnTo>
                  <a:pt x="5135" y="11753"/>
                </a:lnTo>
                <a:lnTo>
                  <a:pt x="5013" y="11802"/>
                </a:lnTo>
                <a:lnTo>
                  <a:pt x="4770" y="11875"/>
                </a:lnTo>
                <a:lnTo>
                  <a:pt x="4478" y="11924"/>
                </a:lnTo>
                <a:lnTo>
                  <a:pt x="4210" y="11924"/>
                </a:lnTo>
                <a:lnTo>
                  <a:pt x="3967" y="11899"/>
                </a:lnTo>
                <a:lnTo>
                  <a:pt x="3699" y="11851"/>
                </a:lnTo>
                <a:lnTo>
                  <a:pt x="3456" y="11753"/>
                </a:lnTo>
                <a:lnTo>
                  <a:pt x="3213" y="11656"/>
                </a:lnTo>
                <a:lnTo>
                  <a:pt x="3018" y="11510"/>
                </a:lnTo>
                <a:lnTo>
                  <a:pt x="2921" y="11413"/>
                </a:lnTo>
                <a:lnTo>
                  <a:pt x="2848" y="11315"/>
                </a:lnTo>
                <a:lnTo>
                  <a:pt x="2799" y="11194"/>
                </a:lnTo>
                <a:lnTo>
                  <a:pt x="2750" y="11096"/>
                </a:lnTo>
                <a:lnTo>
                  <a:pt x="2702" y="10950"/>
                </a:lnTo>
                <a:lnTo>
                  <a:pt x="2677" y="10829"/>
                </a:lnTo>
                <a:lnTo>
                  <a:pt x="2702" y="10707"/>
                </a:lnTo>
                <a:lnTo>
                  <a:pt x="2702" y="10610"/>
                </a:lnTo>
                <a:lnTo>
                  <a:pt x="2726" y="10512"/>
                </a:lnTo>
                <a:lnTo>
                  <a:pt x="2775" y="10415"/>
                </a:lnTo>
                <a:lnTo>
                  <a:pt x="2896" y="10269"/>
                </a:lnTo>
                <a:lnTo>
                  <a:pt x="3042" y="10147"/>
                </a:lnTo>
                <a:lnTo>
                  <a:pt x="3213" y="10050"/>
                </a:lnTo>
                <a:lnTo>
                  <a:pt x="3383" y="9977"/>
                </a:lnTo>
                <a:lnTo>
                  <a:pt x="3772" y="9807"/>
                </a:lnTo>
                <a:lnTo>
                  <a:pt x="3797" y="9807"/>
                </a:lnTo>
                <a:lnTo>
                  <a:pt x="3943" y="9758"/>
                </a:lnTo>
                <a:lnTo>
                  <a:pt x="4089" y="9758"/>
                </a:lnTo>
                <a:lnTo>
                  <a:pt x="4210" y="9734"/>
                </a:lnTo>
                <a:close/>
                <a:moveTo>
                  <a:pt x="15208" y="9612"/>
                </a:moveTo>
                <a:lnTo>
                  <a:pt x="15476" y="9637"/>
                </a:lnTo>
                <a:lnTo>
                  <a:pt x="15622" y="9685"/>
                </a:lnTo>
                <a:lnTo>
                  <a:pt x="15719" y="9734"/>
                </a:lnTo>
                <a:lnTo>
                  <a:pt x="15914" y="9880"/>
                </a:lnTo>
                <a:lnTo>
                  <a:pt x="16084" y="10050"/>
                </a:lnTo>
                <a:lnTo>
                  <a:pt x="16279" y="10220"/>
                </a:lnTo>
                <a:lnTo>
                  <a:pt x="16401" y="10342"/>
                </a:lnTo>
                <a:lnTo>
                  <a:pt x="16498" y="10464"/>
                </a:lnTo>
                <a:lnTo>
                  <a:pt x="16547" y="10585"/>
                </a:lnTo>
                <a:lnTo>
                  <a:pt x="16571" y="10731"/>
                </a:lnTo>
                <a:lnTo>
                  <a:pt x="16571" y="10877"/>
                </a:lnTo>
                <a:lnTo>
                  <a:pt x="16547" y="11023"/>
                </a:lnTo>
                <a:lnTo>
                  <a:pt x="16498" y="11169"/>
                </a:lnTo>
                <a:lnTo>
                  <a:pt x="16425" y="11315"/>
                </a:lnTo>
                <a:lnTo>
                  <a:pt x="16352" y="11437"/>
                </a:lnTo>
                <a:lnTo>
                  <a:pt x="16255" y="11534"/>
                </a:lnTo>
                <a:lnTo>
                  <a:pt x="16133" y="11632"/>
                </a:lnTo>
                <a:lnTo>
                  <a:pt x="16011" y="11705"/>
                </a:lnTo>
                <a:lnTo>
                  <a:pt x="15768" y="11826"/>
                </a:lnTo>
                <a:lnTo>
                  <a:pt x="15500" y="11899"/>
                </a:lnTo>
                <a:lnTo>
                  <a:pt x="15208" y="11948"/>
                </a:lnTo>
                <a:lnTo>
                  <a:pt x="14916" y="11972"/>
                </a:lnTo>
                <a:lnTo>
                  <a:pt x="14624" y="11972"/>
                </a:lnTo>
                <a:lnTo>
                  <a:pt x="14357" y="11924"/>
                </a:lnTo>
                <a:lnTo>
                  <a:pt x="14235" y="11875"/>
                </a:lnTo>
                <a:lnTo>
                  <a:pt x="14113" y="11802"/>
                </a:lnTo>
                <a:lnTo>
                  <a:pt x="14016" y="11729"/>
                </a:lnTo>
                <a:lnTo>
                  <a:pt x="13919" y="11632"/>
                </a:lnTo>
                <a:lnTo>
                  <a:pt x="13846" y="11534"/>
                </a:lnTo>
                <a:lnTo>
                  <a:pt x="13797" y="11413"/>
                </a:lnTo>
                <a:lnTo>
                  <a:pt x="13773" y="11267"/>
                </a:lnTo>
                <a:lnTo>
                  <a:pt x="13748" y="11096"/>
                </a:lnTo>
                <a:lnTo>
                  <a:pt x="13773" y="10902"/>
                </a:lnTo>
                <a:lnTo>
                  <a:pt x="13821" y="10707"/>
                </a:lnTo>
                <a:lnTo>
                  <a:pt x="13919" y="10537"/>
                </a:lnTo>
                <a:lnTo>
                  <a:pt x="14040" y="10391"/>
                </a:lnTo>
                <a:lnTo>
                  <a:pt x="14284" y="10074"/>
                </a:lnTo>
                <a:lnTo>
                  <a:pt x="14405" y="9928"/>
                </a:lnTo>
                <a:lnTo>
                  <a:pt x="14503" y="9758"/>
                </a:lnTo>
                <a:lnTo>
                  <a:pt x="14746" y="9685"/>
                </a:lnTo>
                <a:lnTo>
                  <a:pt x="14989" y="9637"/>
                </a:lnTo>
                <a:lnTo>
                  <a:pt x="15208" y="9612"/>
                </a:lnTo>
                <a:close/>
                <a:moveTo>
                  <a:pt x="4064" y="9247"/>
                </a:moveTo>
                <a:lnTo>
                  <a:pt x="3870" y="9296"/>
                </a:lnTo>
                <a:lnTo>
                  <a:pt x="3675" y="9345"/>
                </a:lnTo>
                <a:lnTo>
                  <a:pt x="3626" y="9393"/>
                </a:lnTo>
                <a:lnTo>
                  <a:pt x="3578" y="9418"/>
                </a:lnTo>
                <a:lnTo>
                  <a:pt x="3334" y="9491"/>
                </a:lnTo>
                <a:lnTo>
                  <a:pt x="3091" y="9612"/>
                </a:lnTo>
                <a:lnTo>
                  <a:pt x="2848" y="9758"/>
                </a:lnTo>
                <a:lnTo>
                  <a:pt x="2653" y="9928"/>
                </a:lnTo>
                <a:lnTo>
                  <a:pt x="2458" y="10123"/>
                </a:lnTo>
                <a:lnTo>
                  <a:pt x="2337" y="10342"/>
                </a:lnTo>
                <a:lnTo>
                  <a:pt x="2239" y="10585"/>
                </a:lnTo>
                <a:lnTo>
                  <a:pt x="2215" y="10707"/>
                </a:lnTo>
                <a:lnTo>
                  <a:pt x="2215" y="10829"/>
                </a:lnTo>
                <a:lnTo>
                  <a:pt x="2239" y="11023"/>
                </a:lnTo>
                <a:lnTo>
                  <a:pt x="2264" y="11218"/>
                </a:lnTo>
                <a:lnTo>
                  <a:pt x="2337" y="11388"/>
                </a:lnTo>
                <a:lnTo>
                  <a:pt x="2434" y="11559"/>
                </a:lnTo>
                <a:lnTo>
                  <a:pt x="2531" y="11705"/>
                </a:lnTo>
                <a:lnTo>
                  <a:pt x="2653" y="11826"/>
                </a:lnTo>
                <a:lnTo>
                  <a:pt x="2775" y="11948"/>
                </a:lnTo>
                <a:lnTo>
                  <a:pt x="2945" y="12045"/>
                </a:lnTo>
                <a:lnTo>
                  <a:pt x="3091" y="12118"/>
                </a:lnTo>
                <a:lnTo>
                  <a:pt x="3261" y="12216"/>
                </a:lnTo>
                <a:lnTo>
                  <a:pt x="3626" y="12313"/>
                </a:lnTo>
                <a:lnTo>
                  <a:pt x="4016" y="12386"/>
                </a:lnTo>
                <a:lnTo>
                  <a:pt x="4381" y="12435"/>
                </a:lnTo>
                <a:lnTo>
                  <a:pt x="4575" y="12435"/>
                </a:lnTo>
                <a:lnTo>
                  <a:pt x="4746" y="12410"/>
                </a:lnTo>
                <a:lnTo>
                  <a:pt x="4916" y="12386"/>
                </a:lnTo>
                <a:lnTo>
                  <a:pt x="5086" y="12337"/>
                </a:lnTo>
                <a:lnTo>
                  <a:pt x="5232" y="12264"/>
                </a:lnTo>
                <a:lnTo>
                  <a:pt x="5378" y="12191"/>
                </a:lnTo>
                <a:lnTo>
                  <a:pt x="5500" y="12118"/>
                </a:lnTo>
                <a:lnTo>
                  <a:pt x="5622" y="11997"/>
                </a:lnTo>
                <a:lnTo>
                  <a:pt x="5719" y="11875"/>
                </a:lnTo>
                <a:lnTo>
                  <a:pt x="5816" y="11753"/>
                </a:lnTo>
                <a:lnTo>
                  <a:pt x="5889" y="11607"/>
                </a:lnTo>
                <a:lnTo>
                  <a:pt x="5938" y="11461"/>
                </a:lnTo>
                <a:lnTo>
                  <a:pt x="5986" y="11315"/>
                </a:lnTo>
                <a:lnTo>
                  <a:pt x="5986" y="11145"/>
                </a:lnTo>
                <a:lnTo>
                  <a:pt x="5986" y="10950"/>
                </a:lnTo>
                <a:lnTo>
                  <a:pt x="5962" y="10780"/>
                </a:lnTo>
                <a:lnTo>
                  <a:pt x="5913" y="10585"/>
                </a:lnTo>
                <a:lnTo>
                  <a:pt x="5865" y="10415"/>
                </a:lnTo>
                <a:lnTo>
                  <a:pt x="5768" y="10245"/>
                </a:lnTo>
                <a:lnTo>
                  <a:pt x="5670" y="10074"/>
                </a:lnTo>
                <a:lnTo>
                  <a:pt x="5549" y="9928"/>
                </a:lnTo>
                <a:lnTo>
                  <a:pt x="5427" y="9783"/>
                </a:lnTo>
                <a:lnTo>
                  <a:pt x="5281" y="9661"/>
                </a:lnTo>
                <a:lnTo>
                  <a:pt x="5111" y="9539"/>
                </a:lnTo>
                <a:lnTo>
                  <a:pt x="4965" y="9442"/>
                </a:lnTo>
                <a:lnTo>
                  <a:pt x="4794" y="9369"/>
                </a:lnTo>
                <a:lnTo>
                  <a:pt x="4600" y="9296"/>
                </a:lnTo>
                <a:lnTo>
                  <a:pt x="4429" y="9272"/>
                </a:lnTo>
                <a:lnTo>
                  <a:pt x="4235" y="9247"/>
                </a:lnTo>
                <a:close/>
                <a:moveTo>
                  <a:pt x="14916" y="9150"/>
                </a:moveTo>
                <a:lnTo>
                  <a:pt x="14746" y="9199"/>
                </a:lnTo>
                <a:lnTo>
                  <a:pt x="14576" y="9247"/>
                </a:lnTo>
                <a:lnTo>
                  <a:pt x="14405" y="9320"/>
                </a:lnTo>
                <a:lnTo>
                  <a:pt x="14259" y="9418"/>
                </a:lnTo>
                <a:lnTo>
                  <a:pt x="14113" y="9539"/>
                </a:lnTo>
                <a:lnTo>
                  <a:pt x="14065" y="9612"/>
                </a:lnTo>
                <a:lnTo>
                  <a:pt x="14065" y="9710"/>
                </a:lnTo>
                <a:lnTo>
                  <a:pt x="13846" y="9904"/>
                </a:lnTo>
                <a:lnTo>
                  <a:pt x="13676" y="10123"/>
                </a:lnTo>
                <a:lnTo>
                  <a:pt x="13505" y="10366"/>
                </a:lnTo>
                <a:lnTo>
                  <a:pt x="13408" y="10634"/>
                </a:lnTo>
                <a:lnTo>
                  <a:pt x="13335" y="10926"/>
                </a:lnTo>
                <a:lnTo>
                  <a:pt x="13311" y="11194"/>
                </a:lnTo>
                <a:lnTo>
                  <a:pt x="13335" y="11461"/>
                </a:lnTo>
                <a:lnTo>
                  <a:pt x="13359" y="11583"/>
                </a:lnTo>
                <a:lnTo>
                  <a:pt x="13408" y="11705"/>
                </a:lnTo>
                <a:lnTo>
                  <a:pt x="13505" y="11875"/>
                </a:lnTo>
                <a:lnTo>
                  <a:pt x="13627" y="12021"/>
                </a:lnTo>
                <a:lnTo>
                  <a:pt x="13773" y="12143"/>
                </a:lnTo>
                <a:lnTo>
                  <a:pt x="13919" y="12240"/>
                </a:lnTo>
                <a:lnTo>
                  <a:pt x="14089" y="12337"/>
                </a:lnTo>
                <a:lnTo>
                  <a:pt x="14259" y="12386"/>
                </a:lnTo>
                <a:lnTo>
                  <a:pt x="14454" y="12410"/>
                </a:lnTo>
                <a:lnTo>
                  <a:pt x="14649" y="12435"/>
                </a:lnTo>
                <a:lnTo>
                  <a:pt x="14843" y="12459"/>
                </a:lnTo>
                <a:lnTo>
                  <a:pt x="15038" y="12435"/>
                </a:lnTo>
                <a:lnTo>
                  <a:pt x="15452" y="12386"/>
                </a:lnTo>
                <a:lnTo>
                  <a:pt x="15817" y="12289"/>
                </a:lnTo>
                <a:lnTo>
                  <a:pt x="16157" y="12143"/>
                </a:lnTo>
                <a:lnTo>
                  <a:pt x="16303" y="12070"/>
                </a:lnTo>
                <a:lnTo>
                  <a:pt x="16449" y="11972"/>
                </a:lnTo>
                <a:lnTo>
                  <a:pt x="16571" y="11875"/>
                </a:lnTo>
                <a:lnTo>
                  <a:pt x="16693" y="11753"/>
                </a:lnTo>
                <a:lnTo>
                  <a:pt x="16790" y="11607"/>
                </a:lnTo>
                <a:lnTo>
                  <a:pt x="16887" y="11461"/>
                </a:lnTo>
                <a:lnTo>
                  <a:pt x="16936" y="11315"/>
                </a:lnTo>
                <a:lnTo>
                  <a:pt x="16985" y="11169"/>
                </a:lnTo>
                <a:lnTo>
                  <a:pt x="17033" y="10999"/>
                </a:lnTo>
                <a:lnTo>
                  <a:pt x="17033" y="10853"/>
                </a:lnTo>
                <a:lnTo>
                  <a:pt x="17033" y="10683"/>
                </a:lnTo>
                <a:lnTo>
                  <a:pt x="17009" y="10512"/>
                </a:lnTo>
                <a:lnTo>
                  <a:pt x="16936" y="10366"/>
                </a:lnTo>
                <a:lnTo>
                  <a:pt x="16863" y="10220"/>
                </a:lnTo>
                <a:lnTo>
                  <a:pt x="16790" y="10074"/>
                </a:lnTo>
                <a:lnTo>
                  <a:pt x="16668" y="9953"/>
                </a:lnTo>
                <a:lnTo>
                  <a:pt x="16401" y="9685"/>
                </a:lnTo>
                <a:lnTo>
                  <a:pt x="16109" y="9466"/>
                </a:lnTo>
                <a:lnTo>
                  <a:pt x="15963" y="9369"/>
                </a:lnTo>
                <a:lnTo>
                  <a:pt x="15817" y="9296"/>
                </a:lnTo>
                <a:lnTo>
                  <a:pt x="15646" y="9223"/>
                </a:lnTo>
                <a:lnTo>
                  <a:pt x="15452" y="9174"/>
                </a:lnTo>
                <a:lnTo>
                  <a:pt x="15281" y="9150"/>
                </a:lnTo>
                <a:close/>
                <a:moveTo>
                  <a:pt x="12337" y="561"/>
                </a:moveTo>
                <a:lnTo>
                  <a:pt x="12751" y="585"/>
                </a:lnTo>
                <a:lnTo>
                  <a:pt x="13213" y="658"/>
                </a:lnTo>
                <a:lnTo>
                  <a:pt x="13676" y="780"/>
                </a:lnTo>
                <a:lnTo>
                  <a:pt x="14113" y="974"/>
                </a:lnTo>
                <a:lnTo>
                  <a:pt x="14527" y="1193"/>
                </a:lnTo>
                <a:lnTo>
                  <a:pt x="14478" y="1218"/>
                </a:lnTo>
                <a:lnTo>
                  <a:pt x="14211" y="1315"/>
                </a:lnTo>
                <a:lnTo>
                  <a:pt x="14089" y="1412"/>
                </a:lnTo>
                <a:lnTo>
                  <a:pt x="13992" y="1534"/>
                </a:lnTo>
                <a:lnTo>
                  <a:pt x="13967" y="1558"/>
                </a:lnTo>
                <a:lnTo>
                  <a:pt x="13992" y="1607"/>
                </a:lnTo>
                <a:lnTo>
                  <a:pt x="14016" y="1631"/>
                </a:lnTo>
                <a:lnTo>
                  <a:pt x="14211" y="1631"/>
                </a:lnTo>
                <a:lnTo>
                  <a:pt x="14357" y="1583"/>
                </a:lnTo>
                <a:lnTo>
                  <a:pt x="14649" y="1461"/>
                </a:lnTo>
                <a:lnTo>
                  <a:pt x="14819" y="1412"/>
                </a:lnTo>
                <a:lnTo>
                  <a:pt x="15014" y="1558"/>
                </a:lnTo>
                <a:lnTo>
                  <a:pt x="15184" y="1729"/>
                </a:lnTo>
                <a:lnTo>
                  <a:pt x="14892" y="1850"/>
                </a:lnTo>
                <a:lnTo>
                  <a:pt x="14527" y="1996"/>
                </a:lnTo>
                <a:lnTo>
                  <a:pt x="14454" y="1972"/>
                </a:lnTo>
                <a:lnTo>
                  <a:pt x="14381" y="2020"/>
                </a:lnTo>
                <a:lnTo>
                  <a:pt x="14138" y="1923"/>
                </a:lnTo>
                <a:lnTo>
                  <a:pt x="13894" y="1826"/>
                </a:lnTo>
                <a:lnTo>
                  <a:pt x="13651" y="1777"/>
                </a:lnTo>
                <a:lnTo>
                  <a:pt x="13384" y="1729"/>
                </a:lnTo>
                <a:lnTo>
                  <a:pt x="12848" y="1656"/>
                </a:lnTo>
                <a:lnTo>
                  <a:pt x="12337" y="1583"/>
                </a:lnTo>
                <a:lnTo>
                  <a:pt x="11753" y="1510"/>
                </a:lnTo>
                <a:lnTo>
                  <a:pt x="11145" y="1461"/>
                </a:lnTo>
                <a:lnTo>
                  <a:pt x="10537" y="1437"/>
                </a:lnTo>
                <a:lnTo>
                  <a:pt x="9928" y="1412"/>
                </a:lnTo>
                <a:lnTo>
                  <a:pt x="9296" y="1412"/>
                </a:lnTo>
                <a:lnTo>
                  <a:pt x="8663" y="1437"/>
                </a:lnTo>
                <a:lnTo>
                  <a:pt x="8055" y="1485"/>
                </a:lnTo>
                <a:lnTo>
                  <a:pt x="7422" y="1534"/>
                </a:lnTo>
                <a:lnTo>
                  <a:pt x="6814" y="1631"/>
                </a:lnTo>
                <a:lnTo>
                  <a:pt x="6205" y="1729"/>
                </a:lnTo>
                <a:lnTo>
                  <a:pt x="5597" y="1874"/>
                </a:lnTo>
                <a:lnTo>
                  <a:pt x="4989" y="2020"/>
                </a:lnTo>
                <a:lnTo>
                  <a:pt x="4916" y="2069"/>
                </a:lnTo>
                <a:lnTo>
                  <a:pt x="4867" y="2118"/>
                </a:lnTo>
                <a:lnTo>
                  <a:pt x="4819" y="2166"/>
                </a:lnTo>
                <a:lnTo>
                  <a:pt x="4819" y="2239"/>
                </a:lnTo>
                <a:lnTo>
                  <a:pt x="4648" y="2410"/>
                </a:lnTo>
                <a:lnTo>
                  <a:pt x="4527" y="2580"/>
                </a:lnTo>
                <a:lnTo>
                  <a:pt x="4405" y="2799"/>
                </a:lnTo>
                <a:lnTo>
                  <a:pt x="4308" y="2994"/>
                </a:lnTo>
                <a:lnTo>
                  <a:pt x="4162" y="3456"/>
                </a:lnTo>
                <a:lnTo>
                  <a:pt x="4016" y="3870"/>
                </a:lnTo>
                <a:lnTo>
                  <a:pt x="3821" y="4478"/>
                </a:lnTo>
                <a:lnTo>
                  <a:pt x="3651" y="5086"/>
                </a:lnTo>
                <a:lnTo>
                  <a:pt x="3505" y="5695"/>
                </a:lnTo>
                <a:lnTo>
                  <a:pt x="3383" y="6303"/>
                </a:lnTo>
                <a:lnTo>
                  <a:pt x="3383" y="6376"/>
                </a:lnTo>
                <a:lnTo>
                  <a:pt x="3383" y="6425"/>
                </a:lnTo>
                <a:lnTo>
                  <a:pt x="3432" y="6522"/>
                </a:lnTo>
                <a:lnTo>
                  <a:pt x="3432" y="6595"/>
                </a:lnTo>
                <a:lnTo>
                  <a:pt x="3480" y="6644"/>
                </a:lnTo>
                <a:lnTo>
                  <a:pt x="3772" y="6863"/>
                </a:lnTo>
                <a:lnTo>
                  <a:pt x="4089" y="7057"/>
                </a:lnTo>
                <a:lnTo>
                  <a:pt x="4454" y="7203"/>
                </a:lnTo>
                <a:lnTo>
                  <a:pt x="4819" y="7349"/>
                </a:lnTo>
                <a:lnTo>
                  <a:pt x="5184" y="7471"/>
                </a:lnTo>
                <a:lnTo>
                  <a:pt x="5549" y="7568"/>
                </a:lnTo>
                <a:lnTo>
                  <a:pt x="6278" y="7763"/>
                </a:lnTo>
                <a:lnTo>
                  <a:pt x="7057" y="7933"/>
                </a:lnTo>
                <a:lnTo>
                  <a:pt x="7836" y="8031"/>
                </a:lnTo>
                <a:lnTo>
                  <a:pt x="8614" y="8104"/>
                </a:lnTo>
                <a:lnTo>
                  <a:pt x="9417" y="8128"/>
                </a:lnTo>
                <a:lnTo>
                  <a:pt x="10196" y="8128"/>
                </a:lnTo>
                <a:lnTo>
                  <a:pt x="10999" y="8055"/>
                </a:lnTo>
                <a:lnTo>
                  <a:pt x="11778" y="7933"/>
                </a:lnTo>
                <a:lnTo>
                  <a:pt x="12556" y="7787"/>
                </a:lnTo>
                <a:lnTo>
                  <a:pt x="12970" y="7714"/>
                </a:lnTo>
                <a:lnTo>
                  <a:pt x="13359" y="7593"/>
                </a:lnTo>
                <a:lnTo>
                  <a:pt x="14138" y="7349"/>
                </a:lnTo>
                <a:lnTo>
                  <a:pt x="14795" y="7106"/>
                </a:lnTo>
                <a:lnTo>
                  <a:pt x="15135" y="6984"/>
                </a:lnTo>
                <a:lnTo>
                  <a:pt x="15452" y="6814"/>
                </a:lnTo>
                <a:lnTo>
                  <a:pt x="15695" y="6814"/>
                </a:lnTo>
                <a:lnTo>
                  <a:pt x="15914" y="6765"/>
                </a:lnTo>
                <a:lnTo>
                  <a:pt x="16133" y="6668"/>
                </a:lnTo>
                <a:lnTo>
                  <a:pt x="16352" y="6595"/>
                </a:lnTo>
                <a:lnTo>
                  <a:pt x="16766" y="6425"/>
                </a:lnTo>
                <a:lnTo>
                  <a:pt x="16960" y="6327"/>
                </a:lnTo>
                <a:lnTo>
                  <a:pt x="17131" y="6206"/>
                </a:lnTo>
                <a:lnTo>
                  <a:pt x="17301" y="6619"/>
                </a:lnTo>
                <a:lnTo>
                  <a:pt x="17082" y="6692"/>
                </a:lnTo>
                <a:lnTo>
                  <a:pt x="16863" y="6790"/>
                </a:lnTo>
                <a:lnTo>
                  <a:pt x="16425" y="6984"/>
                </a:lnTo>
                <a:lnTo>
                  <a:pt x="15719" y="7252"/>
                </a:lnTo>
                <a:lnTo>
                  <a:pt x="15354" y="7422"/>
                </a:lnTo>
                <a:lnTo>
                  <a:pt x="15038" y="7593"/>
                </a:lnTo>
                <a:lnTo>
                  <a:pt x="15014" y="7617"/>
                </a:lnTo>
                <a:lnTo>
                  <a:pt x="15014" y="7666"/>
                </a:lnTo>
                <a:lnTo>
                  <a:pt x="15014" y="7690"/>
                </a:lnTo>
                <a:lnTo>
                  <a:pt x="15062" y="7690"/>
                </a:lnTo>
                <a:lnTo>
                  <a:pt x="15427" y="7641"/>
                </a:lnTo>
                <a:lnTo>
                  <a:pt x="15792" y="7544"/>
                </a:lnTo>
                <a:lnTo>
                  <a:pt x="16157" y="7422"/>
                </a:lnTo>
                <a:lnTo>
                  <a:pt x="16498" y="7301"/>
                </a:lnTo>
                <a:lnTo>
                  <a:pt x="16960" y="7130"/>
                </a:lnTo>
                <a:lnTo>
                  <a:pt x="17204" y="7033"/>
                </a:lnTo>
                <a:lnTo>
                  <a:pt x="17423" y="6911"/>
                </a:lnTo>
                <a:lnTo>
                  <a:pt x="17569" y="7252"/>
                </a:lnTo>
                <a:lnTo>
                  <a:pt x="17325" y="7276"/>
                </a:lnTo>
                <a:lnTo>
                  <a:pt x="17082" y="7349"/>
                </a:lnTo>
                <a:lnTo>
                  <a:pt x="16595" y="7520"/>
                </a:lnTo>
                <a:lnTo>
                  <a:pt x="16084" y="7690"/>
                </a:lnTo>
                <a:lnTo>
                  <a:pt x="15841" y="7812"/>
                </a:lnTo>
                <a:lnTo>
                  <a:pt x="15719" y="7885"/>
                </a:lnTo>
                <a:lnTo>
                  <a:pt x="15622" y="7958"/>
                </a:lnTo>
                <a:lnTo>
                  <a:pt x="15622" y="7982"/>
                </a:lnTo>
                <a:lnTo>
                  <a:pt x="15622" y="8006"/>
                </a:lnTo>
                <a:lnTo>
                  <a:pt x="15768" y="8031"/>
                </a:lnTo>
                <a:lnTo>
                  <a:pt x="15890" y="8031"/>
                </a:lnTo>
                <a:lnTo>
                  <a:pt x="16182" y="8006"/>
                </a:lnTo>
                <a:lnTo>
                  <a:pt x="16449" y="7933"/>
                </a:lnTo>
                <a:lnTo>
                  <a:pt x="16693" y="7860"/>
                </a:lnTo>
                <a:lnTo>
                  <a:pt x="16960" y="7787"/>
                </a:lnTo>
                <a:lnTo>
                  <a:pt x="17204" y="7690"/>
                </a:lnTo>
                <a:lnTo>
                  <a:pt x="17447" y="7568"/>
                </a:lnTo>
                <a:lnTo>
                  <a:pt x="17642" y="7422"/>
                </a:lnTo>
                <a:lnTo>
                  <a:pt x="17666" y="7471"/>
                </a:lnTo>
                <a:lnTo>
                  <a:pt x="17715" y="7544"/>
                </a:lnTo>
                <a:lnTo>
                  <a:pt x="17788" y="7568"/>
                </a:lnTo>
                <a:lnTo>
                  <a:pt x="17812" y="7763"/>
                </a:lnTo>
                <a:lnTo>
                  <a:pt x="17836" y="7958"/>
                </a:lnTo>
                <a:lnTo>
                  <a:pt x="17934" y="8347"/>
                </a:lnTo>
                <a:lnTo>
                  <a:pt x="17763" y="8396"/>
                </a:lnTo>
                <a:lnTo>
                  <a:pt x="17593" y="8444"/>
                </a:lnTo>
                <a:lnTo>
                  <a:pt x="17252" y="8590"/>
                </a:lnTo>
                <a:lnTo>
                  <a:pt x="16790" y="8761"/>
                </a:lnTo>
                <a:lnTo>
                  <a:pt x="16547" y="8834"/>
                </a:lnTo>
                <a:lnTo>
                  <a:pt x="16328" y="8955"/>
                </a:lnTo>
                <a:lnTo>
                  <a:pt x="16303" y="8955"/>
                </a:lnTo>
                <a:lnTo>
                  <a:pt x="16303" y="8980"/>
                </a:lnTo>
                <a:lnTo>
                  <a:pt x="16328" y="9004"/>
                </a:lnTo>
                <a:lnTo>
                  <a:pt x="16328" y="9028"/>
                </a:lnTo>
                <a:lnTo>
                  <a:pt x="16595" y="9028"/>
                </a:lnTo>
                <a:lnTo>
                  <a:pt x="16839" y="9004"/>
                </a:lnTo>
                <a:lnTo>
                  <a:pt x="17106" y="8955"/>
                </a:lnTo>
                <a:lnTo>
                  <a:pt x="17350" y="8882"/>
                </a:lnTo>
                <a:lnTo>
                  <a:pt x="17666" y="8785"/>
                </a:lnTo>
                <a:lnTo>
                  <a:pt x="17836" y="8712"/>
                </a:lnTo>
                <a:lnTo>
                  <a:pt x="18007" y="8639"/>
                </a:lnTo>
                <a:lnTo>
                  <a:pt x="18031" y="8809"/>
                </a:lnTo>
                <a:lnTo>
                  <a:pt x="17812" y="8907"/>
                </a:lnTo>
                <a:lnTo>
                  <a:pt x="17617" y="9004"/>
                </a:lnTo>
                <a:lnTo>
                  <a:pt x="17398" y="9077"/>
                </a:lnTo>
                <a:lnTo>
                  <a:pt x="17155" y="9174"/>
                </a:lnTo>
                <a:lnTo>
                  <a:pt x="16936" y="9247"/>
                </a:lnTo>
                <a:lnTo>
                  <a:pt x="16741" y="9369"/>
                </a:lnTo>
                <a:lnTo>
                  <a:pt x="16717" y="9418"/>
                </a:lnTo>
                <a:lnTo>
                  <a:pt x="16717" y="9466"/>
                </a:lnTo>
                <a:lnTo>
                  <a:pt x="16741" y="9515"/>
                </a:lnTo>
                <a:lnTo>
                  <a:pt x="16790" y="9539"/>
                </a:lnTo>
                <a:lnTo>
                  <a:pt x="16887" y="9564"/>
                </a:lnTo>
                <a:lnTo>
                  <a:pt x="17228" y="9564"/>
                </a:lnTo>
                <a:lnTo>
                  <a:pt x="17471" y="9491"/>
                </a:lnTo>
                <a:lnTo>
                  <a:pt x="17690" y="9442"/>
                </a:lnTo>
                <a:lnTo>
                  <a:pt x="17885" y="9369"/>
                </a:lnTo>
                <a:lnTo>
                  <a:pt x="18080" y="9272"/>
                </a:lnTo>
                <a:lnTo>
                  <a:pt x="18128" y="9564"/>
                </a:lnTo>
                <a:lnTo>
                  <a:pt x="17958" y="9612"/>
                </a:lnTo>
                <a:lnTo>
                  <a:pt x="17812" y="9661"/>
                </a:lnTo>
                <a:lnTo>
                  <a:pt x="17301" y="9880"/>
                </a:lnTo>
                <a:lnTo>
                  <a:pt x="17228" y="9928"/>
                </a:lnTo>
                <a:lnTo>
                  <a:pt x="17155" y="10001"/>
                </a:lnTo>
                <a:lnTo>
                  <a:pt x="17106" y="10074"/>
                </a:lnTo>
                <a:lnTo>
                  <a:pt x="17033" y="10147"/>
                </a:lnTo>
                <a:lnTo>
                  <a:pt x="17009" y="10172"/>
                </a:lnTo>
                <a:lnTo>
                  <a:pt x="17033" y="10172"/>
                </a:lnTo>
                <a:lnTo>
                  <a:pt x="17106" y="10196"/>
                </a:lnTo>
                <a:lnTo>
                  <a:pt x="17204" y="10220"/>
                </a:lnTo>
                <a:lnTo>
                  <a:pt x="17277" y="10245"/>
                </a:lnTo>
                <a:lnTo>
                  <a:pt x="17471" y="10245"/>
                </a:lnTo>
                <a:lnTo>
                  <a:pt x="17593" y="10196"/>
                </a:lnTo>
                <a:lnTo>
                  <a:pt x="17812" y="10123"/>
                </a:lnTo>
                <a:lnTo>
                  <a:pt x="17982" y="10074"/>
                </a:lnTo>
                <a:lnTo>
                  <a:pt x="18153" y="9977"/>
                </a:lnTo>
                <a:lnTo>
                  <a:pt x="18153" y="10220"/>
                </a:lnTo>
                <a:lnTo>
                  <a:pt x="18031" y="10269"/>
                </a:lnTo>
                <a:lnTo>
                  <a:pt x="17909" y="10318"/>
                </a:lnTo>
                <a:lnTo>
                  <a:pt x="17690" y="10415"/>
                </a:lnTo>
                <a:lnTo>
                  <a:pt x="17471" y="10512"/>
                </a:lnTo>
                <a:lnTo>
                  <a:pt x="17301" y="10634"/>
                </a:lnTo>
                <a:lnTo>
                  <a:pt x="17204" y="10731"/>
                </a:lnTo>
                <a:lnTo>
                  <a:pt x="17131" y="10829"/>
                </a:lnTo>
                <a:lnTo>
                  <a:pt x="17131" y="10853"/>
                </a:lnTo>
                <a:lnTo>
                  <a:pt x="17155" y="10902"/>
                </a:lnTo>
                <a:lnTo>
                  <a:pt x="17374" y="10902"/>
                </a:lnTo>
                <a:lnTo>
                  <a:pt x="17593" y="10877"/>
                </a:lnTo>
                <a:lnTo>
                  <a:pt x="17788" y="10804"/>
                </a:lnTo>
                <a:lnTo>
                  <a:pt x="17982" y="10731"/>
                </a:lnTo>
                <a:lnTo>
                  <a:pt x="18153" y="10683"/>
                </a:lnTo>
                <a:lnTo>
                  <a:pt x="18128" y="11169"/>
                </a:lnTo>
                <a:lnTo>
                  <a:pt x="17861" y="11267"/>
                </a:lnTo>
                <a:lnTo>
                  <a:pt x="17617" y="11364"/>
                </a:lnTo>
                <a:lnTo>
                  <a:pt x="17447" y="11413"/>
                </a:lnTo>
                <a:lnTo>
                  <a:pt x="17277" y="11461"/>
                </a:lnTo>
                <a:lnTo>
                  <a:pt x="17106" y="11510"/>
                </a:lnTo>
                <a:lnTo>
                  <a:pt x="16960" y="11607"/>
                </a:lnTo>
                <a:lnTo>
                  <a:pt x="16936" y="11632"/>
                </a:lnTo>
                <a:lnTo>
                  <a:pt x="16936" y="11680"/>
                </a:lnTo>
                <a:lnTo>
                  <a:pt x="16960" y="11729"/>
                </a:lnTo>
                <a:lnTo>
                  <a:pt x="16985" y="11753"/>
                </a:lnTo>
                <a:lnTo>
                  <a:pt x="17106" y="11802"/>
                </a:lnTo>
                <a:lnTo>
                  <a:pt x="17228" y="11826"/>
                </a:lnTo>
                <a:lnTo>
                  <a:pt x="17374" y="11826"/>
                </a:lnTo>
                <a:lnTo>
                  <a:pt x="17544" y="11778"/>
                </a:lnTo>
                <a:lnTo>
                  <a:pt x="17690" y="11753"/>
                </a:lnTo>
                <a:lnTo>
                  <a:pt x="17836" y="11680"/>
                </a:lnTo>
                <a:lnTo>
                  <a:pt x="17982" y="11607"/>
                </a:lnTo>
                <a:lnTo>
                  <a:pt x="18104" y="11510"/>
                </a:lnTo>
                <a:lnTo>
                  <a:pt x="18080" y="11656"/>
                </a:lnTo>
                <a:lnTo>
                  <a:pt x="17934" y="11705"/>
                </a:lnTo>
                <a:lnTo>
                  <a:pt x="17763" y="11753"/>
                </a:lnTo>
                <a:lnTo>
                  <a:pt x="17471" y="11899"/>
                </a:lnTo>
                <a:lnTo>
                  <a:pt x="17301" y="11948"/>
                </a:lnTo>
                <a:lnTo>
                  <a:pt x="17106" y="11972"/>
                </a:lnTo>
                <a:lnTo>
                  <a:pt x="16936" y="12021"/>
                </a:lnTo>
                <a:lnTo>
                  <a:pt x="16839" y="12045"/>
                </a:lnTo>
                <a:lnTo>
                  <a:pt x="16766" y="12094"/>
                </a:lnTo>
                <a:lnTo>
                  <a:pt x="16741" y="12143"/>
                </a:lnTo>
                <a:lnTo>
                  <a:pt x="16741" y="12167"/>
                </a:lnTo>
                <a:lnTo>
                  <a:pt x="16766" y="12240"/>
                </a:lnTo>
                <a:lnTo>
                  <a:pt x="16863" y="12289"/>
                </a:lnTo>
                <a:lnTo>
                  <a:pt x="16960" y="12337"/>
                </a:lnTo>
                <a:lnTo>
                  <a:pt x="17058" y="12362"/>
                </a:lnTo>
                <a:lnTo>
                  <a:pt x="17155" y="12362"/>
                </a:lnTo>
                <a:lnTo>
                  <a:pt x="17374" y="12313"/>
                </a:lnTo>
                <a:lnTo>
                  <a:pt x="17569" y="12289"/>
                </a:lnTo>
                <a:lnTo>
                  <a:pt x="17812" y="12216"/>
                </a:lnTo>
                <a:lnTo>
                  <a:pt x="18007" y="12094"/>
                </a:lnTo>
                <a:lnTo>
                  <a:pt x="17934" y="12435"/>
                </a:lnTo>
                <a:lnTo>
                  <a:pt x="17788" y="12459"/>
                </a:lnTo>
                <a:lnTo>
                  <a:pt x="17642" y="12508"/>
                </a:lnTo>
                <a:lnTo>
                  <a:pt x="17325" y="12629"/>
                </a:lnTo>
                <a:lnTo>
                  <a:pt x="16839" y="12751"/>
                </a:lnTo>
                <a:lnTo>
                  <a:pt x="16328" y="12897"/>
                </a:lnTo>
                <a:lnTo>
                  <a:pt x="16303" y="12897"/>
                </a:lnTo>
                <a:lnTo>
                  <a:pt x="16303" y="12946"/>
                </a:lnTo>
                <a:lnTo>
                  <a:pt x="16303" y="12970"/>
                </a:lnTo>
                <a:lnTo>
                  <a:pt x="16328" y="12970"/>
                </a:lnTo>
                <a:lnTo>
                  <a:pt x="16571" y="13019"/>
                </a:lnTo>
                <a:lnTo>
                  <a:pt x="16814" y="13019"/>
                </a:lnTo>
                <a:lnTo>
                  <a:pt x="17058" y="12994"/>
                </a:lnTo>
                <a:lnTo>
                  <a:pt x="17277" y="12946"/>
                </a:lnTo>
                <a:lnTo>
                  <a:pt x="17569" y="12897"/>
                </a:lnTo>
                <a:lnTo>
                  <a:pt x="17861" y="12824"/>
                </a:lnTo>
                <a:lnTo>
                  <a:pt x="17739" y="13286"/>
                </a:lnTo>
                <a:lnTo>
                  <a:pt x="15671" y="13286"/>
                </a:lnTo>
                <a:lnTo>
                  <a:pt x="13627" y="13311"/>
                </a:lnTo>
                <a:lnTo>
                  <a:pt x="9515" y="13359"/>
                </a:lnTo>
                <a:lnTo>
                  <a:pt x="5232" y="13408"/>
                </a:lnTo>
                <a:lnTo>
                  <a:pt x="3115" y="13432"/>
                </a:lnTo>
                <a:lnTo>
                  <a:pt x="1509" y="13432"/>
                </a:lnTo>
                <a:lnTo>
                  <a:pt x="1388" y="12654"/>
                </a:lnTo>
                <a:lnTo>
                  <a:pt x="1290" y="11851"/>
                </a:lnTo>
                <a:lnTo>
                  <a:pt x="1266" y="11048"/>
                </a:lnTo>
                <a:lnTo>
                  <a:pt x="1266" y="10245"/>
                </a:lnTo>
                <a:lnTo>
                  <a:pt x="1290" y="9442"/>
                </a:lnTo>
                <a:lnTo>
                  <a:pt x="1363" y="8615"/>
                </a:lnTo>
                <a:lnTo>
                  <a:pt x="1436" y="8152"/>
                </a:lnTo>
                <a:lnTo>
                  <a:pt x="1485" y="7690"/>
                </a:lnTo>
                <a:lnTo>
                  <a:pt x="1777" y="6936"/>
                </a:lnTo>
                <a:lnTo>
                  <a:pt x="2385" y="5305"/>
                </a:lnTo>
                <a:lnTo>
                  <a:pt x="2653" y="4575"/>
                </a:lnTo>
                <a:lnTo>
                  <a:pt x="2921" y="3821"/>
                </a:lnTo>
                <a:lnTo>
                  <a:pt x="3067" y="3456"/>
                </a:lnTo>
                <a:lnTo>
                  <a:pt x="3237" y="3091"/>
                </a:lnTo>
                <a:lnTo>
                  <a:pt x="3407" y="2750"/>
                </a:lnTo>
                <a:lnTo>
                  <a:pt x="3602" y="2410"/>
                </a:lnTo>
                <a:lnTo>
                  <a:pt x="3748" y="2215"/>
                </a:lnTo>
                <a:lnTo>
                  <a:pt x="3894" y="2045"/>
                </a:lnTo>
                <a:lnTo>
                  <a:pt x="4064" y="1899"/>
                </a:lnTo>
                <a:lnTo>
                  <a:pt x="4283" y="1753"/>
                </a:lnTo>
                <a:lnTo>
                  <a:pt x="4502" y="1607"/>
                </a:lnTo>
                <a:lnTo>
                  <a:pt x="4721" y="1485"/>
                </a:lnTo>
                <a:lnTo>
                  <a:pt x="4989" y="1388"/>
                </a:lnTo>
                <a:lnTo>
                  <a:pt x="5232" y="1291"/>
                </a:lnTo>
                <a:lnTo>
                  <a:pt x="5816" y="1096"/>
                </a:lnTo>
                <a:lnTo>
                  <a:pt x="6400" y="950"/>
                </a:lnTo>
                <a:lnTo>
                  <a:pt x="7033" y="853"/>
                </a:lnTo>
                <a:lnTo>
                  <a:pt x="7641" y="755"/>
                </a:lnTo>
                <a:lnTo>
                  <a:pt x="8249" y="707"/>
                </a:lnTo>
                <a:lnTo>
                  <a:pt x="8858" y="658"/>
                </a:lnTo>
                <a:lnTo>
                  <a:pt x="9904" y="609"/>
                </a:lnTo>
                <a:lnTo>
                  <a:pt x="10707" y="609"/>
                </a:lnTo>
                <a:lnTo>
                  <a:pt x="11121" y="585"/>
                </a:lnTo>
                <a:lnTo>
                  <a:pt x="11534" y="561"/>
                </a:lnTo>
                <a:close/>
                <a:moveTo>
                  <a:pt x="2410" y="13919"/>
                </a:moveTo>
                <a:lnTo>
                  <a:pt x="2239" y="14089"/>
                </a:lnTo>
                <a:lnTo>
                  <a:pt x="2093" y="14260"/>
                </a:lnTo>
                <a:lnTo>
                  <a:pt x="1850" y="14649"/>
                </a:lnTo>
                <a:lnTo>
                  <a:pt x="1826" y="14479"/>
                </a:lnTo>
                <a:lnTo>
                  <a:pt x="1850" y="14308"/>
                </a:lnTo>
                <a:lnTo>
                  <a:pt x="1899" y="14114"/>
                </a:lnTo>
                <a:lnTo>
                  <a:pt x="1972" y="13919"/>
                </a:lnTo>
                <a:close/>
                <a:moveTo>
                  <a:pt x="14746" y="13846"/>
                </a:moveTo>
                <a:lnTo>
                  <a:pt x="14649" y="13992"/>
                </a:lnTo>
                <a:lnTo>
                  <a:pt x="14551" y="14138"/>
                </a:lnTo>
                <a:lnTo>
                  <a:pt x="14405" y="14430"/>
                </a:lnTo>
                <a:lnTo>
                  <a:pt x="14235" y="14771"/>
                </a:lnTo>
                <a:lnTo>
                  <a:pt x="14235" y="14527"/>
                </a:lnTo>
                <a:lnTo>
                  <a:pt x="14259" y="14284"/>
                </a:lnTo>
                <a:lnTo>
                  <a:pt x="14235" y="14065"/>
                </a:lnTo>
                <a:lnTo>
                  <a:pt x="14211" y="13943"/>
                </a:lnTo>
                <a:lnTo>
                  <a:pt x="14186" y="13846"/>
                </a:lnTo>
                <a:close/>
                <a:moveTo>
                  <a:pt x="2994" y="13919"/>
                </a:moveTo>
                <a:lnTo>
                  <a:pt x="2848" y="14065"/>
                </a:lnTo>
                <a:lnTo>
                  <a:pt x="2702" y="14211"/>
                </a:lnTo>
                <a:lnTo>
                  <a:pt x="2458" y="14552"/>
                </a:lnTo>
                <a:lnTo>
                  <a:pt x="2288" y="14819"/>
                </a:lnTo>
                <a:lnTo>
                  <a:pt x="2191" y="15014"/>
                </a:lnTo>
                <a:lnTo>
                  <a:pt x="2142" y="15184"/>
                </a:lnTo>
                <a:lnTo>
                  <a:pt x="2045" y="15087"/>
                </a:lnTo>
                <a:lnTo>
                  <a:pt x="2239" y="14771"/>
                </a:lnTo>
                <a:lnTo>
                  <a:pt x="2434" y="14479"/>
                </a:lnTo>
                <a:lnTo>
                  <a:pt x="2629" y="14211"/>
                </a:lnTo>
                <a:lnTo>
                  <a:pt x="2799" y="13919"/>
                </a:lnTo>
                <a:close/>
                <a:moveTo>
                  <a:pt x="4405" y="14381"/>
                </a:moveTo>
                <a:lnTo>
                  <a:pt x="4381" y="14649"/>
                </a:lnTo>
                <a:lnTo>
                  <a:pt x="4308" y="14941"/>
                </a:lnTo>
                <a:lnTo>
                  <a:pt x="4259" y="15087"/>
                </a:lnTo>
                <a:lnTo>
                  <a:pt x="4162" y="15209"/>
                </a:lnTo>
                <a:lnTo>
                  <a:pt x="4040" y="15330"/>
                </a:lnTo>
                <a:lnTo>
                  <a:pt x="3894" y="15403"/>
                </a:lnTo>
                <a:lnTo>
                  <a:pt x="3894" y="15403"/>
                </a:lnTo>
                <a:lnTo>
                  <a:pt x="4016" y="15160"/>
                </a:lnTo>
                <a:lnTo>
                  <a:pt x="4235" y="14771"/>
                </a:lnTo>
                <a:lnTo>
                  <a:pt x="4308" y="14576"/>
                </a:lnTo>
                <a:lnTo>
                  <a:pt x="4405" y="14381"/>
                </a:lnTo>
                <a:close/>
                <a:moveTo>
                  <a:pt x="3845" y="13895"/>
                </a:moveTo>
                <a:lnTo>
                  <a:pt x="3651" y="14041"/>
                </a:lnTo>
                <a:lnTo>
                  <a:pt x="3456" y="14211"/>
                </a:lnTo>
                <a:lnTo>
                  <a:pt x="3286" y="14406"/>
                </a:lnTo>
                <a:lnTo>
                  <a:pt x="3140" y="14625"/>
                </a:lnTo>
                <a:lnTo>
                  <a:pt x="2848" y="15038"/>
                </a:lnTo>
                <a:lnTo>
                  <a:pt x="2629" y="15476"/>
                </a:lnTo>
                <a:lnTo>
                  <a:pt x="2629" y="15501"/>
                </a:lnTo>
                <a:lnTo>
                  <a:pt x="2458" y="15428"/>
                </a:lnTo>
                <a:lnTo>
                  <a:pt x="2556" y="15306"/>
                </a:lnTo>
                <a:lnTo>
                  <a:pt x="2629" y="15160"/>
                </a:lnTo>
                <a:lnTo>
                  <a:pt x="2726" y="14941"/>
                </a:lnTo>
                <a:lnTo>
                  <a:pt x="2896" y="14673"/>
                </a:lnTo>
                <a:lnTo>
                  <a:pt x="3067" y="14406"/>
                </a:lnTo>
                <a:lnTo>
                  <a:pt x="3261" y="14162"/>
                </a:lnTo>
                <a:lnTo>
                  <a:pt x="3432" y="13919"/>
                </a:lnTo>
                <a:lnTo>
                  <a:pt x="3845" y="13895"/>
                </a:lnTo>
                <a:close/>
                <a:moveTo>
                  <a:pt x="4381" y="13895"/>
                </a:moveTo>
                <a:lnTo>
                  <a:pt x="4381" y="14065"/>
                </a:lnTo>
                <a:lnTo>
                  <a:pt x="4186" y="14260"/>
                </a:lnTo>
                <a:lnTo>
                  <a:pt x="4016" y="14503"/>
                </a:lnTo>
                <a:lnTo>
                  <a:pt x="3724" y="14990"/>
                </a:lnTo>
                <a:lnTo>
                  <a:pt x="3529" y="15257"/>
                </a:lnTo>
                <a:lnTo>
                  <a:pt x="3359" y="15549"/>
                </a:lnTo>
                <a:lnTo>
                  <a:pt x="3261" y="15574"/>
                </a:lnTo>
                <a:lnTo>
                  <a:pt x="2994" y="15574"/>
                </a:lnTo>
                <a:lnTo>
                  <a:pt x="3237" y="15160"/>
                </a:lnTo>
                <a:lnTo>
                  <a:pt x="3505" y="14746"/>
                </a:lnTo>
                <a:lnTo>
                  <a:pt x="3821" y="14333"/>
                </a:lnTo>
                <a:lnTo>
                  <a:pt x="3967" y="14114"/>
                </a:lnTo>
                <a:lnTo>
                  <a:pt x="4113" y="13895"/>
                </a:lnTo>
                <a:close/>
                <a:moveTo>
                  <a:pt x="15865" y="13846"/>
                </a:moveTo>
                <a:lnTo>
                  <a:pt x="15695" y="13968"/>
                </a:lnTo>
                <a:lnTo>
                  <a:pt x="15525" y="14089"/>
                </a:lnTo>
                <a:lnTo>
                  <a:pt x="15403" y="14211"/>
                </a:lnTo>
                <a:lnTo>
                  <a:pt x="15306" y="14333"/>
                </a:lnTo>
                <a:lnTo>
                  <a:pt x="15111" y="14625"/>
                </a:lnTo>
                <a:lnTo>
                  <a:pt x="14965" y="14844"/>
                </a:lnTo>
                <a:lnTo>
                  <a:pt x="14819" y="15063"/>
                </a:lnTo>
                <a:lnTo>
                  <a:pt x="14746" y="15184"/>
                </a:lnTo>
                <a:lnTo>
                  <a:pt x="14697" y="15306"/>
                </a:lnTo>
                <a:lnTo>
                  <a:pt x="14673" y="15452"/>
                </a:lnTo>
                <a:lnTo>
                  <a:pt x="14673" y="15574"/>
                </a:lnTo>
                <a:lnTo>
                  <a:pt x="14503" y="15428"/>
                </a:lnTo>
                <a:lnTo>
                  <a:pt x="14381" y="15257"/>
                </a:lnTo>
                <a:lnTo>
                  <a:pt x="14478" y="15111"/>
                </a:lnTo>
                <a:lnTo>
                  <a:pt x="14551" y="14965"/>
                </a:lnTo>
                <a:lnTo>
                  <a:pt x="14673" y="14673"/>
                </a:lnTo>
                <a:lnTo>
                  <a:pt x="14819" y="14284"/>
                </a:lnTo>
                <a:lnTo>
                  <a:pt x="14868" y="14065"/>
                </a:lnTo>
                <a:lnTo>
                  <a:pt x="14892" y="13870"/>
                </a:lnTo>
                <a:lnTo>
                  <a:pt x="14868" y="13846"/>
                </a:lnTo>
                <a:close/>
                <a:moveTo>
                  <a:pt x="16790" y="14625"/>
                </a:moveTo>
                <a:lnTo>
                  <a:pt x="16766" y="14917"/>
                </a:lnTo>
                <a:lnTo>
                  <a:pt x="16717" y="15184"/>
                </a:lnTo>
                <a:lnTo>
                  <a:pt x="16644" y="15330"/>
                </a:lnTo>
                <a:lnTo>
                  <a:pt x="16571" y="15452"/>
                </a:lnTo>
                <a:lnTo>
                  <a:pt x="16449" y="15574"/>
                </a:lnTo>
                <a:lnTo>
                  <a:pt x="16352" y="15647"/>
                </a:lnTo>
                <a:lnTo>
                  <a:pt x="16352" y="15647"/>
                </a:lnTo>
                <a:lnTo>
                  <a:pt x="16571" y="15111"/>
                </a:lnTo>
                <a:lnTo>
                  <a:pt x="16693" y="14868"/>
                </a:lnTo>
                <a:lnTo>
                  <a:pt x="16790" y="14625"/>
                </a:lnTo>
                <a:close/>
                <a:moveTo>
                  <a:pt x="16498" y="13846"/>
                </a:moveTo>
                <a:lnTo>
                  <a:pt x="16328" y="14041"/>
                </a:lnTo>
                <a:lnTo>
                  <a:pt x="16133" y="14260"/>
                </a:lnTo>
                <a:lnTo>
                  <a:pt x="15987" y="14479"/>
                </a:lnTo>
                <a:lnTo>
                  <a:pt x="15817" y="14746"/>
                </a:lnTo>
                <a:lnTo>
                  <a:pt x="15525" y="15257"/>
                </a:lnTo>
                <a:lnTo>
                  <a:pt x="15379" y="15549"/>
                </a:lnTo>
                <a:lnTo>
                  <a:pt x="15257" y="15817"/>
                </a:lnTo>
                <a:lnTo>
                  <a:pt x="15062" y="15768"/>
                </a:lnTo>
                <a:lnTo>
                  <a:pt x="14868" y="15695"/>
                </a:lnTo>
                <a:lnTo>
                  <a:pt x="14965" y="15622"/>
                </a:lnTo>
                <a:lnTo>
                  <a:pt x="15038" y="15549"/>
                </a:lnTo>
                <a:lnTo>
                  <a:pt x="15160" y="15355"/>
                </a:lnTo>
                <a:lnTo>
                  <a:pt x="15379" y="14941"/>
                </a:lnTo>
                <a:lnTo>
                  <a:pt x="15719" y="14381"/>
                </a:lnTo>
                <a:lnTo>
                  <a:pt x="15817" y="14260"/>
                </a:lnTo>
                <a:lnTo>
                  <a:pt x="15865" y="14114"/>
                </a:lnTo>
                <a:lnTo>
                  <a:pt x="16011" y="13846"/>
                </a:lnTo>
                <a:close/>
                <a:moveTo>
                  <a:pt x="16717" y="13846"/>
                </a:moveTo>
                <a:lnTo>
                  <a:pt x="16766" y="14235"/>
                </a:lnTo>
                <a:lnTo>
                  <a:pt x="16620" y="14430"/>
                </a:lnTo>
                <a:lnTo>
                  <a:pt x="16474" y="14625"/>
                </a:lnTo>
                <a:lnTo>
                  <a:pt x="16255" y="15063"/>
                </a:lnTo>
                <a:lnTo>
                  <a:pt x="16084" y="15428"/>
                </a:lnTo>
                <a:lnTo>
                  <a:pt x="15987" y="15622"/>
                </a:lnTo>
                <a:lnTo>
                  <a:pt x="15938" y="15817"/>
                </a:lnTo>
                <a:lnTo>
                  <a:pt x="15646" y="15841"/>
                </a:lnTo>
                <a:lnTo>
                  <a:pt x="15890" y="15379"/>
                </a:lnTo>
                <a:lnTo>
                  <a:pt x="16133" y="14917"/>
                </a:lnTo>
                <a:lnTo>
                  <a:pt x="16401" y="14381"/>
                </a:lnTo>
                <a:lnTo>
                  <a:pt x="16644" y="13846"/>
                </a:lnTo>
                <a:close/>
                <a:moveTo>
                  <a:pt x="8493" y="1"/>
                </a:moveTo>
                <a:lnTo>
                  <a:pt x="7884" y="25"/>
                </a:lnTo>
                <a:lnTo>
                  <a:pt x="7252" y="98"/>
                </a:lnTo>
                <a:lnTo>
                  <a:pt x="6619" y="171"/>
                </a:lnTo>
                <a:lnTo>
                  <a:pt x="6011" y="317"/>
                </a:lnTo>
                <a:lnTo>
                  <a:pt x="5427" y="488"/>
                </a:lnTo>
                <a:lnTo>
                  <a:pt x="5135" y="585"/>
                </a:lnTo>
                <a:lnTo>
                  <a:pt x="4867" y="707"/>
                </a:lnTo>
                <a:lnTo>
                  <a:pt x="4600" y="853"/>
                </a:lnTo>
                <a:lnTo>
                  <a:pt x="4356" y="999"/>
                </a:lnTo>
                <a:lnTo>
                  <a:pt x="4113" y="1169"/>
                </a:lnTo>
                <a:lnTo>
                  <a:pt x="3894" y="1339"/>
                </a:lnTo>
                <a:lnTo>
                  <a:pt x="3699" y="1534"/>
                </a:lnTo>
                <a:lnTo>
                  <a:pt x="3529" y="1753"/>
                </a:lnTo>
                <a:lnTo>
                  <a:pt x="3310" y="2045"/>
                </a:lnTo>
                <a:lnTo>
                  <a:pt x="3115" y="2385"/>
                </a:lnTo>
                <a:lnTo>
                  <a:pt x="2945" y="2702"/>
                </a:lnTo>
                <a:lnTo>
                  <a:pt x="2799" y="3042"/>
                </a:lnTo>
                <a:lnTo>
                  <a:pt x="2507" y="3748"/>
                </a:lnTo>
                <a:lnTo>
                  <a:pt x="2264" y="4454"/>
                </a:lnTo>
                <a:lnTo>
                  <a:pt x="2142" y="4405"/>
                </a:lnTo>
                <a:lnTo>
                  <a:pt x="2020" y="4356"/>
                </a:lnTo>
                <a:lnTo>
                  <a:pt x="1728" y="4356"/>
                </a:lnTo>
                <a:lnTo>
                  <a:pt x="1412" y="4405"/>
                </a:lnTo>
                <a:lnTo>
                  <a:pt x="1193" y="4478"/>
                </a:lnTo>
                <a:lnTo>
                  <a:pt x="998" y="4551"/>
                </a:lnTo>
                <a:lnTo>
                  <a:pt x="804" y="4624"/>
                </a:lnTo>
                <a:lnTo>
                  <a:pt x="633" y="4746"/>
                </a:lnTo>
                <a:lnTo>
                  <a:pt x="487" y="4867"/>
                </a:lnTo>
                <a:lnTo>
                  <a:pt x="366" y="5013"/>
                </a:lnTo>
                <a:lnTo>
                  <a:pt x="244" y="5159"/>
                </a:lnTo>
                <a:lnTo>
                  <a:pt x="147" y="5354"/>
                </a:lnTo>
                <a:lnTo>
                  <a:pt x="49" y="5524"/>
                </a:lnTo>
                <a:lnTo>
                  <a:pt x="25" y="5695"/>
                </a:lnTo>
                <a:lnTo>
                  <a:pt x="1" y="5865"/>
                </a:lnTo>
                <a:lnTo>
                  <a:pt x="25" y="6060"/>
                </a:lnTo>
                <a:lnTo>
                  <a:pt x="49" y="6230"/>
                </a:lnTo>
                <a:lnTo>
                  <a:pt x="122" y="6400"/>
                </a:lnTo>
                <a:lnTo>
                  <a:pt x="220" y="6571"/>
                </a:lnTo>
                <a:lnTo>
                  <a:pt x="317" y="6692"/>
                </a:lnTo>
                <a:lnTo>
                  <a:pt x="463" y="6814"/>
                </a:lnTo>
                <a:lnTo>
                  <a:pt x="658" y="6911"/>
                </a:lnTo>
                <a:lnTo>
                  <a:pt x="901" y="6984"/>
                </a:lnTo>
                <a:lnTo>
                  <a:pt x="1023" y="6984"/>
                </a:lnTo>
                <a:lnTo>
                  <a:pt x="1120" y="7009"/>
                </a:lnTo>
                <a:lnTo>
                  <a:pt x="1242" y="6984"/>
                </a:lnTo>
                <a:lnTo>
                  <a:pt x="1363" y="6960"/>
                </a:lnTo>
                <a:lnTo>
                  <a:pt x="1169" y="7495"/>
                </a:lnTo>
                <a:lnTo>
                  <a:pt x="1071" y="7739"/>
                </a:lnTo>
                <a:lnTo>
                  <a:pt x="998" y="8006"/>
                </a:lnTo>
                <a:lnTo>
                  <a:pt x="901" y="8542"/>
                </a:lnTo>
                <a:lnTo>
                  <a:pt x="779" y="9393"/>
                </a:lnTo>
                <a:lnTo>
                  <a:pt x="731" y="10245"/>
                </a:lnTo>
                <a:lnTo>
                  <a:pt x="731" y="11072"/>
                </a:lnTo>
                <a:lnTo>
                  <a:pt x="755" y="11875"/>
                </a:lnTo>
                <a:lnTo>
                  <a:pt x="852" y="12702"/>
                </a:lnTo>
                <a:lnTo>
                  <a:pt x="974" y="13505"/>
                </a:lnTo>
                <a:lnTo>
                  <a:pt x="925" y="13505"/>
                </a:lnTo>
                <a:lnTo>
                  <a:pt x="877" y="13530"/>
                </a:lnTo>
                <a:lnTo>
                  <a:pt x="828" y="13578"/>
                </a:lnTo>
                <a:lnTo>
                  <a:pt x="804" y="13627"/>
                </a:lnTo>
                <a:lnTo>
                  <a:pt x="804" y="13676"/>
                </a:lnTo>
                <a:lnTo>
                  <a:pt x="804" y="13749"/>
                </a:lnTo>
                <a:lnTo>
                  <a:pt x="828" y="13797"/>
                </a:lnTo>
                <a:lnTo>
                  <a:pt x="877" y="13846"/>
                </a:lnTo>
                <a:lnTo>
                  <a:pt x="925" y="13870"/>
                </a:lnTo>
                <a:lnTo>
                  <a:pt x="1193" y="13895"/>
                </a:lnTo>
                <a:lnTo>
                  <a:pt x="1461" y="13919"/>
                </a:lnTo>
                <a:lnTo>
                  <a:pt x="1412" y="14041"/>
                </a:lnTo>
                <a:lnTo>
                  <a:pt x="1363" y="14187"/>
                </a:lnTo>
                <a:lnTo>
                  <a:pt x="1315" y="14333"/>
                </a:lnTo>
                <a:lnTo>
                  <a:pt x="1315" y="14479"/>
                </a:lnTo>
                <a:lnTo>
                  <a:pt x="1315" y="14649"/>
                </a:lnTo>
                <a:lnTo>
                  <a:pt x="1339" y="14795"/>
                </a:lnTo>
                <a:lnTo>
                  <a:pt x="1363" y="14941"/>
                </a:lnTo>
                <a:lnTo>
                  <a:pt x="1412" y="15063"/>
                </a:lnTo>
                <a:lnTo>
                  <a:pt x="1534" y="15282"/>
                </a:lnTo>
                <a:lnTo>
                  <a:pt x="1680" y="15476"/>
                </a:lnTo>
                <a:lnTo>
                  <a:pt x="1850" y="15647"/>
                </a:lnTo>
                <a:lnTo>
                  <a:pt x="2020" y="15768"/>
                </a:lnTo>
                <a:lnTo>
                  <a:pt x="2215" y="15890"/>
                </a:lnTo>
                <a:lnTo>
                  <a:pt x="2434" y="15987"/>
                </a:lnTo>
                <a:lnTo>
                  <a:pt x="2677" y="16036"/>
                </a:lnTo>
                <a:lnTo>
                  <a:pt x="2921" y="16085"/>
                </a:lnTo>
                <a:lnTo>
                  <a:pt x="3115" y="16109"/>
                </a:lnTo>
                <a:lnTo>
                  <a:pt x="3334" y="16109"/>
                </a:lnTo>
                <a:lnTo>
                  <a:pt x="3529" y="16085"/>
                </a:lnTo>
                <a:lnTo>
                  <a:pt x="3748" y="16036"/>
                </a:lnTo>
                <a:lnTo>
                  <a:pt x="3943" y="15963"/>
                </a:lnTo>
                <a:lnTo>
                  <a:pt x="4137" y="15890"/>
                </a:lnTo>
                <a:lnTo>
                  <a:pt x="4308" y="15793"/>
                </a:lnTo>
                <a:lnTo>
                  <a:pt x="4478" y="15647"/>
                </a:lnTo>
                <a:lnTo>
                  <a:pt x="4648" y="15476"/>
                </a:lnTo>
                <a:lnTo>
                  <a:pt x="4770" y="15282"/>
                </a:lnTo>
                <a:lnTo>
                  <a:pt x="4843" y="15063"/>
                </a:lnTo>
                <a:lnTo>
                  <a:pt x="4892" y="14844"/>
                </a:lnTo>
                <a:lnTo>
                  <a:pt x="4940" y="14600"/>
                </a:lnTo>
                <a:lnTo>
                  <a:pt x="4940" y="14357"/>
                </a:lnTo>
                <a:lnTo>
                  <a:pt x="4916" y="13895"/>
                </a:lnTo>
                <a:lnTo>
                  <a:pt x="5062" y="13895"/>
                </a:lnTo>
                <a:lnTo>
                  <a:pt x="9515" y="13870"/>
                </a:lnTo>
                <a:lnTo>
                  <a:pt x="14040" y="13846"/>
                </a:lnTo>
                <a:lnTo>
                  <a:pt x="13967" y="13919"/>
                </a:lnTo>
                <a:lnTo>
                  <a:pt x="13919" y="13992"/>
                </a:lnTo>
                <a:lnTo>
                  <a:pt x="13846" y="14162"/>
                </a:lnTo>
                <a:lnTo>
                  <a:pt x="13797" y="14357"/>
                </a:lnTo>
                <a:lnTo>
                  <a:pt x="13797" y="14576"/>
                </a:lnTo>
                <a:lnTo>
                  <a:pt x="13821" y="14795"/>
                </a:lnTo>
                <a:lnTo>
                  <a:pt x="13846" y="14990"/>
                </a:lnTo>
                <a:lnTo>
                  <a:pt x="13943" y="15355"/>
                </a:lnTo>
                <a:lnTo>
                  <a:pt x="13967" y="15476"/>
                </a:lnTo>
                <a:lnTo>
                  <a:pt x="14016" y="15574"/>
                </a:lnTo>
                <a:lnTo>
                  <a:pt x="14162" y="15768"/>
                </a:lnTo>
                <a:lnTo>
                  <a:pt x="14357" y="15914"/>
                </a:lnTo>
                <a:lnTo>
                  <a:pt x="14551" y="16060"/>
                </a:lnTo>
                <a:lnTo>
                  <a:pt x="14795" y="16158"/>
                </a:lnTo>
                <a:lnTo>
                  <a:pt x="15038" y="16231"/>
                </a:lnTo>
                <a:lnTo>
                  <a:pt x="15281" y="16279"/>
                </a:lnTo>
                <a:lnTo>
                  <a:pt x="15500" y="16328"/>
                </a:lnTo>
                <a:lnTo>
                  <a:pt x="15744" y="16328"/>
                </a:lnTo>
                <a:lnTo>
                  <a:pt x="15963" y="16304"/>
                </a:lnTo>
                <a:lnTo>
                  <a:pt x="16157" y="16255"/>
                </a:lnTo>
                <a:lnTo>
                  <a:pt x="16352" y="16182"/>
                </a:lnTo>
                <a:lnTo>
                  <a:pt x="16547" y="16060"/>
                </a:lnTo>
                <a:lnTo>
                  <a:pt x="16717" y="15939"/>
                </a:lnTo>
                <a:lnTo>
                  <a:pt x="16887" y="15793"/>
                </a:lnTo>
                <a:lnTo>
                  <a:pt x="17033" y="15622"/>
                </a:lnTo>
                <a:lnTo>
                  <a:pt x="17131" y="15428"/>
                </a:lnTo>
                <a:lnTo>
                  <a:pt x="17204" y="15209"/>
                </a:lnTo>
                <a:lnTo>
                  <a:pt x="17252" y="14990"/>
                </a:lnTo>
                <a:lnTo>
                  <a:pt x="17277" y="14746"/>
                </a:lnTo>
                <a:lnTo>
                  <a:pt x="17277" y="14527"/>
                </a:lnTo>
                <a:lnTo>
                  <a:pt x="17277" y="14284"/>
                </a:lnTo>
                <a:lnTo>
                  <a:pt x="17204" y="13822"/>
                </a:lnTo>
                <a:lnTo>
                  <a:pt x="18250" y="13797"/>
                </a:lnTo>
                <a:lnTo>
                  <a:pt x="18372" y="13773"/>
                </a:lnTo>
                <a:lnTo>
                  <a:pt x="18445" y="13724"/>
                </a:lnTo>
                <a:lnTo>
                  <a:pt x="18493" y="13627"/>
                </a:lnTo>
                <a:lnTo>
                  <a:pt x="18493" y="13530"/>
                </a:lnTo>
                <a:lnTo>
                  <a:pt x="18493" y="13457"/>
                </a:lnTo>
                <a:lnTo>
                  <a:pt x="18445" y="13359"/>
                </a:lnTo>
                <a:lnTo>
                  <a:pt x="18372" y="13311"/>
                </a:lnTo>
                <a:lnTo>
                  <a:pt x="18250" y="13286"/>
                </a:lnTo>
                <a:lnTo>
                  <a:pt x="18445" y="12556"/>
                </a:lnTo>
                <a:lnTo>
                  <a:pt x="18566" y="11802"/>
                </a:lnTo>
                <a:lnTo>
                  <a:pt x="18639" y="11048"/>
                </a:lnTo>
                <a:lnTo>
                  <a:pt x="18664" y="10293"/>
                </a:lnTo>
                <a:lnTo>
                  <a:pt x="18639" y="9880"/>
                </a:lnTo>
                <a:lnTo>
                  <a:pt x="18615" y="9466"/>
                </a:lnTo>
                <a:lnTo>
                  <a:pt x="18493" y="8639"/>
                </a:lnTo>
                <a:lnTo>
                  <a:pt x="18445" y="8323"/>
                </a:lnTo>
                <a:lnTo>
                  <a:pt x="18372" y="7982"/>
                </a:lnTo>
                <a:lnTo>
                  <a:pt x="18250" y="7666"/>
                </a:lnTo>
                <a:lnTo>
                  <a:pt x="18177" y="7520"/>
                </a:lnTo>
                <a:lnTo>
                  <a:pt x="18104" y="7374"/>
                </a:lnTo>
                <a:lnTo>
                  <a:pt x="18080" y="7276"/>
                </a:lnTo>
                <a:lnTo>
                  <a:pt x="17982" y="6887"/>
                </a:lnTo>
                <a:lnTo>
                  <a:pt x="18274" y="6838"/>
                </a:lnTo>
                <a:lnTo>
                  <a:pt x="18542" y="6741"/>
                </a:lnTo>
                <a:lnTo>
                  <a:pt x="18834" y="6644"/>
                </a:lnTo>
                <a:lnTo>
                  <a:pt x="19102" y="6498"/>
                </a:lnTo>
                <a:lnTo>
                  <a:pt x="19199" y="6400"/>
                </a:lnTo>
                <a:lnTo>
                  <a:pt x="19272" y="6279"/>
                </a:lnTo>
                <a:lnTo>
                  <a:pt x="19321" y="6157"/>
                </a:lnTo>
                <a:lnTo>
                  <a:pt x="19321" y="6011"/>
                </a:lnTo>
                <a:lnTo>
                  <a:pt x="19321" y="5841"/>
                </a:lnTo>
                <a:lnTo>
                  <a:pt x="19321" y="5695"/>
                </a:lnTo>
                <a:lnTo>
                  <a:pt x="19272" y="5451"/>
                </a:lnTo>
                <a:lnTo>
                  <a:pt x="19199" y="5281"/>
                </a:lnTo>
                <a:lnTo>
                  <a:pt x="19126" y="5135"/>
                </a:lnTo>
                <a:lnTo>
                  <a:pt x="19029" y="5013"/>
                </a:lnTo>
                <a:lnTo>
                  <a:pt x="18907" y="4892"/>
                </a:lnTo>
                <a:lnTo>
                  <a:pt x="18785" y="4794"/>
                </a:lnTo>
                <a:lnTo>
                  <a:pt x="18664" y="4697"/>
                </a:lnTo>
                <a:lnTo>
                  <a:pt x="18372" y="4527"/>
                </a:lnTo>
                <a:lnTo>
                  <a:pt x="18080" y="4429"/>
                </a:lnTo>
                <a:lnTo>
                  <a:pt x="17934" y="4356"/>
                </a:lnTo>
                <a:lnTo>
                  <a:pt x="17763" y="4332"/>
                </a:lnTo>
                <a:lnTo>
                  <a:pt x="17593" y="4308"/>
                </a:lnTo>
                <a:lnTo>
                  <a:pt x="17423" y="4308"/>
                </a:lnTo>
                <a:lnTo>
                  <a:pt x="17252" y="4356"/>
                </a:lnTo>
                <a:lnTo>
                  <a:pt x="17131" y="4405"/>
                </a:lnTo>
                <a:lnTo>
                  <a:pt x="17082" y="4478"/>
                </a:lnTo>
                <a:lnTo>
                  <a:pt x="17082" y="4527"/>
                </a:lnTo>
                <a:lnTo>
                  <a:pt x="16863" y="3967"/>
                </a:lnTo>
                <a:lnTo>
                  <a:pt x="16595" y="3261"/>
                </a:lnTo>
                <a:lnTo>
                  <a:pt x="16303" y="2580"/>
                </a:lnTo>
                <a:lnTo>
                  <a:pt x="16133" y="2239"/>
                </a:lnTo>
                <a:lnTo>
                  <a:pt x="15938" y="1923"/>
                </a:lnTo>
                <a:lnTo>
                  <a:pt x="15719" y="1607"/>
                </a:lnTo>
                <a:lnTo>
                  <a:pt x="15476" y="1315"/>
                </a:lnTo>
                <a:lnTo>
                  <a:pt x="15354" y="1193"/>
                </a:lnTo>
                <a:lnTo>
                  <a:pt x="15379" y="1145"/>
                </a:lnTo>
                <a:lnTo>
                  <a:pt x="15403" y="1120"/>
                </a:lnTo>
                <a:lnTo>
                  <a:pt x="15379" y="1023"/>
                </a:lnTo>
                <a:lnTo>
                  <a:pt x="15306" y="974"/>
                </a:lnTo>
                <a:lnTo>
                  <a:pt x="15257" y="950"/>
                </a:lnTo>
                <a:lnTo>
                  <a:pt x="15208" y="950"/>
                </a:lnTo>
                <a:lnTo>
                  <a:pt x="15111" y="974"/>
                </a:lnTo>
                <a:lnTo>
                  <a:pt x="14892" y="804"/>
                </a:lnTo>
                <a:lnTo>
                  <a:pt x="14624" y="658"/>
                </a:lnTo>
                <a:lnTo>
                  <a:pt x="14381" y="536"/>
                </a:lnTo>
                <a:lnTo>
                  <a:pt x="14113" y="415"/>
                </a:lnTo>
                <a:lnTo>
                  <a:pt x="13821" y="317"/>
                </a:lnTo>
                <a:lnTo>
                  <a:pt x="13530" y="244"/>
                </a:lnTo>
                <a:lnTo>
                  <a:pt x="12970" y="123"/>
                </a:lnTo>
                <a:lnTo>
                  <a:pt x="12556" y="74"/>
                </a:lnTo>
                <a:lnTo>
                  <a:pt x="12143" y="50"/>
                </a:lnTo>
                <a:lnTo>
                  <a:pt x="11729" y="50"/>
                </a:lnTo>
                <a:lnTo>
                  <a:pt x="11291" y="74"/>
                </a:lnTo>
                <a:lnTo>
                  <a:pt x="10902" y="50"/>
                </a:lnTo>
                <a:lnTo>
                  <a:pt x="10123" y="25"/>
                </a:lnTo>
                <a:lnTo>
                  <a:pt x="9077" y="1"/>
                </a:lnTo>
                <a:close/>
              </a:path>
            </a:pathLst>
          </a:custGeom>
          <a:solidFill>
            <a:srgbClr val="006600"/>
          </a:solidFill>
          <a:ln>
            <a:solidFill>
              <a:srgbClr val="0066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3031CB-FC20-F46E-F988-7CC84F639875}"/>
              </a:ext>
            </a:extLst>
          </p:cNvPr>
          <p:cNvSpPr txBox="1"/>
          <p:nvPr/>
        </p:nvSpPr>
        <p:spPr>
          <a:xfrm>
            <a:off x="6444339" y="376446"/>
            <a:ext cx="2150076" cy="307777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2400" b="1" kern="1200" spc="0" normalizeH="0" baseline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s-ES" sz="1400" dirty="0"/>
              <a:t>Educar para prevenir:</a:t>
            </a:r>
          </a:p>
        </p:txBody>
      </p:sp>
      <p:pic>
        <p:nvPicPr>
          <p:cNvPr id="9" name="13 Imagen" descr="Resultado de imagen de personaje infantil héroe">
            <a:extLst>
              <a:ext uri="{FF2B5EF4-FFF2-40B4-BE49-F238E27FC236}">
                <a16:creationId xmlns:a16="http://schemas.microsoft.com/office/drawing/2014/main" id="{5D698F58-3EB5-A34B-9CDF-86ECA344848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9915" y="2723721"/>
            <a:ext cx="1714500" cy="113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5353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3 Rectángulo">
            <a:extLst>
              <a:ext uri="{FF2B5EF4-FFF2-40B4-BE49-F238E27FC236}">
                <a16:creationId xmlns:a16="http://schemas.microsoft.com/office/drawing/2014/main" id="{F4DC0238-0204-4EF4-8E4F-4535B7A428AF}"/>
              </a:ext>
            </a:extLst>
          </p:cNvPr>
          <p:cNvSpPr/>
          <p:nvPr/>
        </p:nvSpPr>
        <p:spPr>
          <a:xfrm>
            <a:off x="954669" y="3541680"/>
            <a:ext cx="68897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Vidaloka"/>
              </a:rPr>
              <a:t>Ministerio de Sanidad y Consumo</a:t>
            </a:r>
            <a:endParaRPr kumimoji="0" lang="es-ES" altLang="es-ES" sz="1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arela Round" panose="00000500000000000000" pitchFamily="2" charset="-79"/>
              <a:ea typeface="Vidaloka"/>
              <a:cs typeface="Varela Round" panose="00000500000000000000" pitchFamily="2" charset="-79"/>
              <a:sym typeface="Vidaloka"/>
            </a:endParaRPr>
          </a:p>
        </p:txBody>
      </p:sp>
      <p:pic>
        <p:nvPicPr>
          <p:cNvPr id="19" name="11 Imagen" descr="Resultado de imagen de autotratamiento Hemofilia">
            <a:extLst>
              <a:ext uri="{FF2B5EF4-FFF2-40B4-BE49-F238E27FC236}">
                <a16:creationId xmlns:a16="http://schemas.microsoft.com/office/drawing/2014/main" id="{BE6A09D9-304B-4FDD-BAB0-21277752B71E}"/>
              </a:ext>
            </a:extLst>
          </p:cNvPr>
          <p:cNvPicPr/>
          <p:nvPr/>
        </p:nvPicPr>
        <p:blipFill>
          <a:blip r:embed="rId3"/>
          <a:srcRect l="17297" t="10861" r="11083"/>
          <a:stretch>
            <a:fillRect/>
          </a:stretch>
        </p:blipFill>
        <p:spPr bwMode="auto">
          <a:xfrm>
            <a:off x="6293370" y="613600"/>
            <a:ext cx="2164315" cy="83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14 Rectángulo">
            <a:extLst>
              <a:ext uri="{FF2B5EF4-FFF2-40B4-BE49-F238E27FC236}">
                <a16:creationId xmlns:a16="http://schemas.microsoft.com/office/drawing/2014/main" id="{02B85912-C8BA-4654-B3EE-3DB0F9A34261}"/>
              </a:ext>
            </a:extLst>
          </p:cNvPr>
          <p:cNvSpPr/>
          <p:nvPr/>
        </p:nvSpPr>
        <p:spPr>
          <a:xfrm>
            <a:off x="453081" y="3968646"/>
            <a:ext cx="8062269" cy="676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Merriweather Light"/>
              </a:rPr>
              <a:t>Resolución de 28 de abril de 1982 de la subsecretaría para la Sanidad, por la que se autoriza el autotratamiento en los enfermos hemofílicos.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Merriweather Light"/>
              </a:rPr>
              <a:t>(BOE 02/06/1982, Nº131, PAG.14772)</a:t>
            </a:r>
            <a:endParaRPr kumimoji="0" lang="es-ES" alt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Varela Round" panose="00000500000000000000" pitchFamily="2" charset="-79"/>
              <a:ea typeface="Merriweather Light"/>
              <a:cs typeface="Varela Round" panose="00000500000000000000" pitchFamily="2" charset="-79"/>
              <a:sym typeface="Merriweather Light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E9593FE-238F-44C7-9A19-9BA35561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02F3DAFC-ECE7-9CF7-E17A-947D9C5E30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0002" r="38396" b="74496"/>
          <a:stretch/>
        </p:blipFill>
        <p:spPr bwMode="auto">
          <a:xfrm>
            <a:off x="-36734" y="40187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FC6BA69-B988-6CF9-6A9D-AD08057BD7AC}"/>
              </a:ext>
            </a:extLst>
          </p:cNvPr>
          <p:cNvSpPr txBox="1"/>
          <p:nvPr/>
        </p:nvSpPr>
        <p:spPr>
          <a:xfrm>
            <a:off x="2313274" y="501027"/>
            <a:ext cx="3690552" cy="461665"/>
          </a:xfrm>
          <a:prstGeom prst="rect">
            <a:avLst/>
          </a:prstGeom>
          <a:noFill/>
          <a:effectLst>
            <a:softEdge rad="31750"/>
          </a:effectLst>
          <a:scene3d>
            <a:camera prst="perspectiveRight"/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Merriweather Light"/>
              </a:rPr>
              <a:t>AUTOTRATAMIENTO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F9322D-1B49-EC17-34DE-9D2184B564F0}"/>
              </a:ext>
            </a:extLst>
          </p:cNvPr>
          <p:cNvSpPr txBox="1"/>
          <p:nvPr/>
        </p:nvSpPr>
        <p:spPr>
          <a:xfrm>
            <a:off x="307631" y="1697922"/>
            <a:ext cx="8353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Merriweather Light"/>
              </a:rPr>
              <a:t>El paciente se “administrará por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Merriweather Light"/>
              </a:rPr>
              <a:t>vía intra</a:t>
            </a:r>
            <a:r>
              <a:rPr kumimoji="0" lang="es-ES" sz="1600" b="1" i="0" u="sng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Merriweather Light"/>
              </a:rPr>
              <a:t>venosa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Merriweather Light"/>
              </a:rPr>
              <a:t>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Merriweather Light"/>
              </a:rPr>
              <a:t>el factor de coagulación deficiente</a:t>
            </a:r>
          </a:p>
          <a:p>
            <a:pPr marL="1016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En un </a:t>
            </a:r>
            <a:r>
              <a:rPr kumimoji="0" lang="es-ES" sz="16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periodo no superior a dos horas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tras haberse producido la hemorragia.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95A6975-DC83-CAD0-A619-2020D3E1989F}"/>
              </a:ext>
            </a:extLst>
          </p:cNvPr>
          <p:cNvSpPr txBox="1"/>
          <p:nvPr/>
        </p:nvSpPr>
        <p:spPr>
          <a:xfrm>
            <a:off x="551936" y="2660656"/>
            <a:ext cx="7963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Objetivo: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conseguir la reabsorción de la hemorragia lo antes posible.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Merriweather Light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arela Round" panose="00000500000000000000" pitchFamily="2" charset="-79"/>
              <a:ea typeface="Merriweather Light"/>
              <a:cs typeface="Varela Round" panose="00000500000000000000" pitchFamily="2" charset="-79"/>
              <a:sym typeface="Merriweather Ligh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08D99D6-B8FB-3058-D9BC-752F1EBB82A5}"/>
              </a:ext>
            </a:extLst>
          </p:cNvPr>
          <p:cNvSpPr txBox="1"/>
          <p:nvPr/>
        </p:nvSpPr>
        <p:spPr>
          <a:xfrm rot="19647432">
            <a:off x="587181" y="874365"/>
            <a:ext cx="1343638" cy="52322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00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Preventivo…</a:t>
            </a:r>
          </a:p>
          <a:p>
            <a:pPr algn="ctr"/>
            <a:r>
              <a:rPr lang="es-ES" dirty="0">
                <a:solidFill>
                  <a:srgbClr val="00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A demanda…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FEF9379-F381-9165-063C-55FEA109D7FC}"/>
              </a:ext>
            </a:extLst>
          </p:cNvPr>
          <p:cNvSpPr txBox="1"/>
          <p:nvPr/>
        </p:nvSpPr>
        <p:spPr>
          <a:xfrm rot="20110188">
            <a:off x="6895329" y="3231090"/>
            <a:ext cx="1898277" cy="276999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sz="1200" dirty="0">
                <a:solidFill>
                  <a:srgbClr val="FF0066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Adherencia terapéutica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ADA7A08-8DDA-7A4C-003A-F434091C4B78}"/>
              </a:ext>
            </a:extLst>
          </p:cNvPr>
          <p:cNvSpPr txBox="1"/>
          <p:nvPr/>
        </p:nvSpPr>
        <p:spPr>
          <a:xfrm>
            <a:off x="3083512" y="982086"/>
            <a:ext cx="2150076" cy="307777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2400" b="1" kern="1200" spc="0" normalizeH="0" baseline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s-ES" sz="1400" dirty="0"/>
              <a:t>Educación sanitaria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7518DC7-D779-4511-90B8-81F96B599D00}"/>
              </a:ext>
            </a:extLst>
          </p:cNvPr>
          <p:cNvGraphicFramePr/>
          <p:nvPr/>
        </p:nvGraphicFramePr>
        <p:xfrm>
          <a:off x="673811" y="544164"/>
          <a:ext cx="8349795" cy="4052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D9A27EC5-88D4-45BE-85DF-E4913CB347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5706" y="3777176"/>
            <a:ext cx="612587" cy="8195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C343BA5-C611-4F7F-8574-7C4053FD1D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3809" y="4081078"/>
            <a:ext cx="2639797" cy="515636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softEdge rad="63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B355DD3-BC90-C43D-3EDB-5802EA4B416A}"/>
              </a:ext>
            </a:extLst>
          </p:cNvPr>
          <p:cNvSpPr txBox="1"/>
          <p:nvPr/>
        </p:nvSpPr>
        <p:spPr>
          <a:xfrm>
            <a:off x="-1" y="144055"/>
            <a:ext cx="44525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Vidaloka"/>
              </a:rPr>
              <a:t>Vivir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Vidaloka"/>
              </a:rPr>
              <a:t>con Hemofilia implica: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3A6D3A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39205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9;p25">
            <a:extLst>
              <a:ext uri="{FF2B5EF4-FFF2-40B4-BE49-F238E27FC236}">
                <a16:creationId xmlns:a16="http://schemas.microsoft.com/office/drawing/2014/main" id="{8AC1F62C-2D7D-44F2-A539-FCCBB6023670}"/>
              </a:ext>
            </a:extLst>
          </p:cNvPr>
          <p:cNvSpPr txBox="1">
            <a:spLocks/>
          </p:cNvSpPr>
          <p:nvPr/>
        </p:nvSpPr>
        <p:spPr>
          <a:xfrm>
            <a:off x="1161012" y="426564"/>
            <a:ext cx="6882717" cy="490810"/>
          </a:xfrm>
          <a:prstGeom prst="rect">
            <a:avLst/>
          </a:prstGeom>
          <a:noFill/>
          <a:ln>
            <a:solidFill>
              <a:srgbClr val="FF0066"/>
            </a:solidFill>
          </a:ln>
          <a:effectLst>
            <a:glow rad="127000">
              <a:srgbClr val="FCEAEC"/>
            </a:glo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4000"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Vidaloka"/>
              </a:rPr>
              <a:t>Justificación del </a:t>
            </a: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Vidaloka"/>
              </a:rPr>
              <a:t>autotratamiento:</a:t>
            </a:r>
          </a:p>
        </p:txBody>
      </p:sp>
      <p:sp>
        <p:nvSpPr>
          <p:cNvPr id="17" name="Google Shape;148;p25">
            <a:extLst>
              <a:ext uri="{FF2B5EF4-FFF2-40B4-BE49-F238E27FC236}">
                <a16:creationId xmlns:a16="http://schemas.microsoft.com/office/drawing/2014/main" id="{615D3E41-20D3-446E-B06B-6E79E91BB9A2}"/>
              </a:ext>
            </a:extLst>
          </p:cNvPr>
          <p:cNvSpPr txBox="1"/>
          <p:nvPr/>
        </p:nvSpPr>
        <p:spPr>
          <a:xfrm>
            <a:off x="1100272" y="1626893"/>
            <a:ext cx="2157272" cy="869434"/>
          </a:xfrm>
          <a:prstGeom prst="rect">
            <a:avLst/>
          </a:prstGeom>
          <a:solidFill>
            <a:srgbClr val="FCEAEC"/>
          </a:solidFill>
          <a:ln>
            <a:solidFill>
              <a:srgbClr val="3A6D3A"/>
            </a:solidFill>
          </a:ln>
          <a:effectLst>
            <a:softEdge rad="3175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Gill Sans MT Condensed" pitchFamily="34" charset="0"/>
              <a:ea typeface="Patrick Hand"/>
              <a:cs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SOCIAL: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Menos interrupciones escolares  laborales o actividad social</a:t>
            </a:r>
            <a:endParaRPr kumimoji="0" lang="es-ES" sz="1000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arela Round" panose="00000500000000000000" pitchFamily="2" charset="-79"/>
              <a:ea typeface="Patrick Hand"/>
              <a:cs typeface="Varela Round" panose="00000500000000000000" pitchFamily="2" charset="-79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8" name="Google Shape;152;p25">
            <a:extLst>
              <a:ext uri="{FF2B5EF4-FFF2-40B4-BE49-F238E27FC236}">
                <a16:creationId xmlns:a16="http://schemas.microsoft.com/office/drawing/2014/main" id="{2D13E0DA-AADA-4286-B318-3EFABCF690AC}"/>
              </a:ext>
            </a:extLst>
          </p:cNvPr>
          <p:cNvSpPr txBox="1"/>
          <p:nvPr/>
        </p:nvSpPr>
        <p:spPr>
          <a:xfrm>
            <a:off x="3402745" y="1850610"/>
            <a:ext cx="2068715" cy="869433"/>
          </a:xfrm>
          <a:prstGeom prst="rect">
            <a:avLst/>
          </a:prstGeom>
          <a:solidFill>
            <a:srgbClr val="FCEAEC"/>
          </a:solidFill>
          <a:ln>
            <a:solidFill>
              <a:srgbClr val="3A6D3A"/>
            </a:solidFill>
          </a:ln>
          <a:effectLst>
            <a:softEdge rad="3175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>
                <a:solidFill>
                  <a:schemeClr val="dk1"/>
                </a:solidFill>
                <a:latin typeface="Patrick Hand"/>
                <a:ea typeface="Patrick Hand"/>
                <a:cs typeface="Patrick Han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MÉDICA: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El tratamiento. precoz reduce la discapacidad y el número de complicaciones</a:t>
            </a:r>
          </a:p>
        </p:txBody>
      </p:sp>
      <p:sp>
        <p:nvSpPr>
          <p:cNvPr id="19" name="Google Shape;150;p25">
            <a:extLst>
              <a:ext uri="{FF2B5EF4-FFF2-40B4-BE49-F238E27FC236}">
                <a16:creationId xmlns:a16="http://schemas.microsoft.com/office/drawing/2014/main" id="{F3E1F53A-EC8D-4C82-886E-6295E4B6911D}"/>
              </a:ext>
            </a:extLst>
          </p:cNvPr>
          <p:cNvSpPr txBox="1"/>
          <p:nvPr/>
        </p:nvSpPr>
        <p:spPr>
          <a:xfrm>
            <a:off x="5741256" y="1643566"/>
            <a:ext cx="2302473" cy="869433"/>
          </a:xfrm>
          <a:prstGeom prst="rect">
            <a:avLst/>
          </a:prstGeom>
          <a:solidFill>
            <a:srgbClr val="FCEAEC"/>
          </a:solidFill>
          <a:ln>
            <a:solidFill>
              <a:srgbClr val="3A6D3A"/>
            </a:solidFill>
          </a:ln>
          <a:effectLst>
            <a:softEdge rad="3175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1000">
                <a:solidFill>
                  <a:schemeClr val="dk1"/>
                </a:solidFill>
                <a:latin typeface="Patrick Hand"/>
                <a:ea typeface="Patrick Hand"/>
                <a:cs typeface="Patrick Han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ECONÓMICA: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Reduce: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 Gasto en desplazamientos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Pérdida laboral o </a:t>
            </a:r>
            <a:r>
              <a:rPr kumimoji="0" lang="es-ES" sz="10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escolar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Nixie One" panose="020B0604020202020204" charset="0"/>
              <a:ea typeface="+mn-ea"/>
              <a:cs typeface="+mn-cs"/>
              <a:sym typeface="Patrick Hand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D1B7AE4-2106-46CA-9AD3-743F2E3DA05C}"/>
              </a:ext>
            </a:extLst>
          </p:cNvPr>
          <p:cNvSpPr txBox="1"/>
          <p:nvPr/>
        </p:nvSpPr>
        <p:spPr>
          <a:xfrm>
            <a:off x="1161013" y="2858173"/>
            <a:ext cx="6286248" cy="338554"/>
          </a:xfrm>
          <a:prstGeom prst="rect">
            <a:avLst/>
          </a:prstGeom>
          <a:noFill/>
          <a:ln>
            <a:solidFill>
              <a:srgbClr val="006600"/>
            </a:solidFill>
          </a:ln>
          <a:effectLst>
            <a:softEdge rad="3175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Lo que lleva a responsabilizarse del tratamiento y salud.</a:t>
            </a:r>
          </a:p>
        </p:txBody>
      </p:sp>
      <p:sp>
        <p:nvSpPr>
          <p:cNvPr id="21" name="Google Shape;142;p25">
            <a:extLst>
              <a:ext uri="{FF2B5EF4-FFF2-40B4-BE49-F238E27FC236}">
                <a16:creationId xmlns:a16="http://schemas.microsoft.com/office/drawing/2014/main" id="{6A7DC29B-A287-4593-8D70-BE9E3E35F523}"/>
              </a:ext>
            </a:extLst>
          </p:cNvPr>
          <p:cNvSpPr txBox="1"/>
          <p:nvPr/>
        </p:nvSpPr>
        <p:spPr>
          <a:xfrm>
            <a:off x="1100272" y="4333003"/>
            <a:ext cx="7079901" cy="342074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Aumenta el grado de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independencia y libertad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en la persona tratada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B6CDDB2-6EEA-494E-B5EB-426E4B44942A}"/>
              </a:ext>
            </a:extLst>
          </p:cNvPr>
          <p:cNvSpPr txBox="1"/>
          <p:nvPr/>
        </p:nvSpPr>
        <p:spPr>
          <a:xfrm>
            <a:off x="1297456" y="1087223"/>
            <a:ext cx="6697361" cy="338554"/>
          </a:xfrm>
          <a:prstGeom prst="rect">
            <a:avLst/>
          </a:prstGeom>
          <a:noFill/>
          <a:ln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  <a:softEdge rad="3175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Mejora significativa en la calidad de vida de los pacientes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5AAC43F-359F-4930-B040-4CB4167D2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F03846DC-ECFA-54E7-2E7D-43610C151C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0002" r="38396" b="74496"/>
          <a:stretch/>
        </p:blipFill>
        <p:spPr bwMode="auto">
          <a:xfrm>
            <a:off x="0" y="0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lecha: curvada hacia la izquierda 3">
            <a:extLst>
              <a:ext uri="{FF2B5EF4-FFF2-40B4-BE49-F238E27FC236}">
                <a16:creationId xmlns:a16="http://schemas.microsoft.com/office/drawing/2014/main" id="{A8DD794D-C687-34CC-7405-E9F16C0E75CD}"/>
              </a:ext>
            </a:extLst>
          </p:cNvPr>
          <p:cNvSpPr/>
          <p:nvPr/>
        </p:nvSpPr>
        <p:spPr>
          <a:xfrm>
            <a:off x="7447260" y="1192823"/>
            <a:ext cx="1015823" cy="2049858"/>
          </a:xfrm>
          <a:prstGeom prst="curvedLeftArrow">
            <a:avLst>
              <a:gd name="adj1" fmla="val 21076"/>
              <a:gd name="adj2" fmla="val 50000"/>
              <a:gd name="adj3" fmla="val 25000"/>
            </a:avLst>
          </a:prstGeom>
          <a:solidFill>
            <a:srgbClr val="FF0066"/>
          </a:solidFill>
          <a:ln>
            <a:solidFill>
              <a:srgbClr val="3A6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263AA4-ED00-EF4B-E681-540FCC2E8A05}"/>
              </a:ext>
            </a:extLst>
          </p:cNvPr>
          <p:cNvSpPr txBox="1"/>
          <p:nvPr/>
        </p:nvSpPr>
        <p:spPr>
          <a:xfrm>
            <a:off x="1368507" y="3535401"/>
            <a:ext cx="30685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Adherencia terapéutica:</a:t>
            </a:r>
          </a:p>
        </p:txBody>
      </p:sp>
      <p:sp>
        <p:nvSpPr>
          <p:cNvPr id="7" name="Flecha: curvada hacia la izquierda 6">
            <a:extLst>
              <a:ext uri="{FF2B5EF4-FFF2-40B4-BE49-F238E27FC236}">
                <a16:creationId xmlns:a16="http://schemas.microsoft.com/office/drawing/2014/main" id="{32F8758A-4FE4-3757-8DF4-60C22026C570}"/>
              </a:ext>
            </a:extLst>
          </p:cNvPr>
          <p:cNvSpPr/>
          <p:nvPr/>
        </p:nvSpPr>
        <p:spPr>
          <a:xfrm rot="1961919">
            <a:off x="4100094" y="3162452"/>
            <a:ext cx="305285" cy="818851"/>
          </a:xfrm>
          <a:prstGeom prst="curvedLeftArrow">
            <a:avLst>
              <a:gd name="adj1" fmla="val 16163"/>
              <a:gd name="adj2" fmla="val 59395"/>
              <a:gd name="adj3" fmla="val 25000"/>
            </a:avLst>
          </a:prstGeom>
          <a:solidFill>
            <a:srgbClr val="FF0066"/>
          </a:solidFill>
          <a:ln>
            <a:solidFill>
              <a:srgbClr val="3A6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670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"/>
          <p:cNvSpPr txBox="1">
            <a:spLocks noGrp="1"/>
          </p:cNvSpPr>
          <p:nvPr>
            <p:ph type="title"/>
          </p:nvPr>
        </p:nvSpPr>
        <p:spPr>
          <a:xfrm rot="21061768">
            <a:off x="812873" y="627397"/>
            <a:ext cx="3748961" cy="484810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101600">
              <a:srgbClr val="FCEAEC">
                <a:alpha val="60000"/>
              </a:srgbClr>
            </a:glo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0066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Factor de coagulación:</a:t>
            </a:r>
            <a:endParaRPr sz="2400" b="1" dirty="0">
              <a:solidFill>
                <a:srgbClr val="FF0066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26" name="22 Imagen" descr="Resultado de imagen de medicación">
            <a:extLst>
              <a:ext uri="{FF2B5EF4-FFF2-40B4-BE49-F238E27FC236}">
                <a16:creationId xmlns:a16="http://schemas.microsoft.com/office/drawing/2014/main" id="{B4C5BFFC-E00D-4778-AC20-D08FB4AD0998}"/>
              </a:ext>
            </a:extLst>
          </p:cNvPr>
          <p:cNvPicPr/>
          <p:nvPr/>
        </p:nvPicPr>
        <p:blipFill>
          <a:blip r:embed="rId3">
            <a:lum bright="4000" contrast="11000"/>
          </a:blip>
          <a:srcRect l="11785" t="26393" r="5685" b="28094"/>
          <a:stretch>
            <a:fillRect/>
          </a:stretch>
        </p:blipFill>
        <p:spPr bwMode="auto">
          <a:xfrm>
            <a:off x="5731081" y="822791"/>
            <a:ext cx="2526176" cy="648072"/>
          </a:xfrm>
          <a:prstGeom prst="rect">
            <a:avLst/>
          </a:prstGeom>
          <a:ln>
            <a:solidFill>
              <a:srgbClr val="FF0066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351" name="Google Shape;351;p30"/>
          <p:cNvSpPr txBox="1">
            <a:spLocks noGrp="1"/>
          </p:cNvSpPr>
          <p:nvPr>
            <p:ph type="body" idx="1"/>
          </p:nvPr>
        </p:nvSpPr>
        <p:spPr>
          <a:xfrm>
            <a:off x="925284" y="1702099"/>
            <a:ext cx="7331973" cy="1037592"/>
          </a:xfrm>
          <a:prstGeom prst="rect">
            <a:avLst/>
          </a:prstGeom>
          <a:ln>
            <a:solidFill>
              <a:schemeClr val="tx1">
                <a:lumMod val="90000"/>
                <a:lumOff val="10000"/>
              </a:schemeClr>
            </a:solidFill>
          </a:ln>
          <a:effectLst>
            <a:softEdge rad="3175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FF0066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Se deberá recoger:</a:t>
            </a:r>
            <a:endParaRPr sz="1600" b="1" dirty="0">
              <a:solidFill>
                <a:srgbClr val="FF0066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3A6D3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En la Farmacia hospitalaria de referencia, a la mayor brevedad posible.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3A6D3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Revisando que el producto entregado es el que le ha recetado su hematólogo.</a:t>
            </a:r>
            <a:endParaRPr b="1" dirty="0">
              <a:solidFill>
                <a:srgbClr val="3A6D3A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A200E93-68D3-4575-8835-CEB1AA55E2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304;p29">
            <a:extLst>
              <a:ext uri="{FF2B5EF4-FFF2-40B4-BE49-F238E27FC236}">
                <a16:creationId xmlns:a16="http://schemas.microsoft.com/office/drawing/2014/main" id="{73D096C1-08A7-4FD3-8BF6-6DF7E9FBA880}"/>
              </a:ext>
            </a:extLst>
          </p:cNvPr>
          <p:cNvSpPr txBox="1">
            <a:spLocks/>
          </p:cNvSpPr>
          <p:nvPr/>
        </p:nvSpPr>
        <p:spPr>
          <a:xfrm>
            <a:off x="934083" y="2875479"/>
            <a:ext cx="7337266" cy="685969"/>
          </a:xfrm>
          <a:prstGeom prst="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  <a:effectLst>
            <a:softEdge rad="31750"/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1400"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Nixie One" panose="020B0604020202020204" charset="0"/>
                <a:ea typeface="+mn-ea"/>
                <a:cs typeface="Varela Round"/>
                <a:sym typeface="Vidaloka"/>
              </a:rPr>
              <a:t>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Vidaloka"/>
              </a:rPr>
              <a:t>Almacenarlo: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1400"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En lugar seguro, vigilando el lote, la temperatura del lugar y la fecha de caducidad.</a:t>
            </a:r>
          </a:p>
        </p:txBody>
      </p:sp>
      <p:sp>
        <p:nvSpPr>
          <p:cNvPr id="24" name="Google Shape;304;p29">
            <a:extLst>
              <a:ext uri="{FF2B5EF4-FFF2-40B4-BE49-F238E27FC236}">
                <a16:creationId xmlns:a16="http://schemas.microsoft.com/office/drawing/2014/main" id="{EC8C7B11-FB80-445F-9954-C04693C3C2E7}"/>
              </a:ext>
            </a:extLst>
          </p:cNvPr>
          <p:cNvSpPr txBox="1">
            <a:spLocks/>
          </p:cNvSpPr>
          <p:nvPr/>
        </p:nvSpPr>
        <p:spPr>
          <a:xfrm>
            <a:off x="881449" y="3751311"/>
            <a:ext cx="7389900" cy="648072"/>
          </a:xfrm>
          <a:prstGeom prst="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  <a:effectLst>
            <a:softEdge rad="31750"/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30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Merriweather Light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Vidaloka"/>
              </a:rPr>
              <a:t>Y conservarlo: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  <a:sym typeface="Patrick Hand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Merriweather Light"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Siguiendo las instrucciones del prospecto y/o farmacéutico.</a:t>
            </a:r>
          </a:p>
        </p:txBody>
      </p:sp>
      <p:sp>
        <p:nvSpPr>
          <p:cNvPr id="27" name="23 Rectángulo">
            <a:extLst>
              <a:ext uri="{FF2B5EF4-FFF2-40B4-BE49-F238E27FC236}">
                <a16:creationId xmlns:a16="http://schemas.microsoft.com/office/drawing/2014/main" id="{24DA5FD5-B693-4469-9C68-0A7E93A705F5}"/>
              </a:ext>
            </a:extLst>
          </p:cNvPr>
          <p:cNvSpPr/>
          <p:nvPr/>
        </p:nvSpPr>
        <p:spPr>
          <a:xfrm>
            <a:off x="7248312" y="4589246"/>
            <a:ext cx="1023037" cy="295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330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Vidaloka"/>
              </a:rPr>
              <a:t>En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Vidaloka"/>
              </a:rPr>
              <a:t>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Vidaloka"/>
              </a:rPr>
              <a:t>casa…</a:t>
            </a:r>
          </a:p>
        </p:txBody>
      </p:sp>
      <p:pic>
        <p:nvPicPr>
          <p:cNvPr id="3" name="Imagen 2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7E67ABF6-7B8E-8D04-5D5C-38E8364C28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0002" r="38396" b="74496"/>
          <a:stretch/>
        </p:blipFill>
        <p:spPr bwMode="auto">
          <a:xfrm>
            <a:off x="0" y="0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Google Shape;306;p38">
            <a:extLst>
              <a:ext uri="{FF2B5EF4-FFF2-40B4-BE49-F238E27FC236}">
                <a16:creationId xmlns:a16="http://schemas.microsoft.com/office/drawing/2014/main" id="{E13D0761-DEC5-65DD-EC23-78FB268A4273}"/>
              </a:ext>
            </a:extLst>
          </p:cNvPr>
          <p:cNvSpPr/>
          <p:nvPr/>
        </p:nvSpPr>
        <p:spPr>
          <a:xfrm rot="7521399">
            <a:off x="4653123" y="815780"/>
            <a:ext cx="683591" cy="476767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"/>
          <p:cNvSpPr txBox="1">
            <a:spLocks noGrp="1"/>
          </p:cNvSpPr>
          <p:nvPr>
            <p:ph type="title"/>
          </p:nvPr>
        </p:nvSpPr>
        <p:spPr>
          <a:xfrm>
            <a:off x="1523251" y="110693"/>
            <a:ext cx="7223370" cy="508643"/>
          </a:xfrm>
          <a:prstGeom prst="rect">
            <a:avLst/>
          </a:prstGeom>
          <a:solidFill>
            <a:srgbClr val="FCEAEC"/>
          </a:solidFill>
          <a:ln>
            <a:solidFill>
              <a:srgbClr val="FF0066"/>
            </a:solidFill>
          </a:ln>
          <a:effectLst>
            <a:glow rad="101600">
              <a:srgbClr val="FCEAEC">
                <a:alpha val="60000"/>
              </a:srgbClr>
            </a:glow>
            <a:softEdge rad="3175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3A6D3A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En casa, en la escuela, en el trabajo, de vacaciones…</a:t>
            </a:r>
            <a:endParaRPr sz="2000" b="1" dirty="0">
              <a:solidFill>
                <a:srgbClr val="3A6D3A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867FD1D-F859-4D7F-9256-0EE7CC09FC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310;p38">
            <a:extLst>
              <a:ext uri="{FF2B5EF4-FFF2-40B4-BE49-F238E27FC236}">
                <a16:creationId xmlns:a16="http://schemas.microsoft.com/office/drawing/2014/main" id="{F1D43D9C-17C8-4F7F-9576-526226734B0D}"/>
              </a:ext>
            </a:extLst>
          </p:cNvPr>
          <p:cNvSpPr/>
          <p:nvPr/>
        </p:nvSpPr>
        <p:spPr>
          <a:xfrm rot="20206503">
            <a:off x="7313408" y="4090574"/>
            <a:ext cx="840590" cy="356002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7 CuadroTexto">
            <a:extLst>
              <a:ext uri="{FF2B5EF4-FFF2-40B4-BE49-F238E27FC236}">
                <a16:creationId xmlns:a16="http://schemas.microsoft.com/office/drawing/2014/main" id="{1DF9A4C5-7034-4660-8B02-4495114836C8}"/>
              </a:ext>
            </a:extLst>
          </p:cNvPr>
          <p:cNvSpPr txBox="1"/>
          <p:nvPr/>
        </p:nvSpPr>
        <p:spPr>
          <a:xfrm>
            <a:off x="822546" y="3822642"/>
            <a:ext cx="2204319" cy="1200329"/>
          </a:xfrm>
          <a:prstGeom prst="rect">
            <a:avLst/>
          </a:prstGeom>
          <a:noFill/>
          <a:ln w="9525" cap="flat" cmpd="sng" algn="ctr">
            <a:solidFill>
              <a:srgbClr val="3F333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Comprobar los 5 correctos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- Persona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 Fármaco.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 Dosis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 Vía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 Momento</a:t>
            </a:r>
          </a:p>
        </p:txBody>
      </p:sp>
      <p:sp>
        <p:nvSpPr>
          <p:cNvPr id="12" name="Marcador de contenido 5">
            <a:extLst>
              <a:ext uri="{FF2B5EF4-FFF2-40B4-BE49-F238E27FC236}">
                <a16:creationId xmlns:a16="http://schemas.microsoft.com/office/drawing/2014/main" id="{66BB3A43-F07E-494E-AAED-10233FFC918C}"/>
              </a:ext>
            </a:extLst>
          </p:cNvPr>
          <p:cNvSpPr txBox="1">
            <a:spLocks/>
          </p:cNvSpPr>
          <p:nvPr/>
        </p:nvSpPr>
        <p:spPr>
          <a:xfrm>
            <a:off x="792968" y="756433"/>
            <a:ext cx="7953654" cy="800319"/>
          </a:xfrm>
          <a:prstGeom prst="rect">
            <a:avLst/>
          </a:prstGeom>
          <a:noFill/>
          <a:ln w="12700">
            <a:solidFill>
              <a:srgbClr val="5F5F5F"/>
            </a:solidFill>
          </a:ln>
          <a:effectLst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Patrick Hand"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erriweather Light"/>
                <a:ea typeface="Merriweather Light"/>
                <a:cs typeface="Merriweather Light"/>
                <a:sym typeface="Patrick Hand"/>
              </a:rPr>
              <a:t>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Preparar la sala de infusión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Patrick Hand"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Merriweather Light"/>
                <a:cs typeface="Varela Round" panose="00000500000000000000" pitchFamily="2" charset="-79"/>
                <a:sym typeface="Patrick Hand"/>
              </a:rPr>
              <a:t>Zona limpia, buena iluminación y superficie amplia para colocar el material  y preparar producto... </a:t>
            </a:r>
          </a:p>
        </p:txBody>
      </p:sp>
      <p:pic>
        <p:nvPicPr>
          <p:cNvPr id="13" name="Picture 2" descr="https://www.lago.it/wp-content/uploads/2015/01/Depth-Basin.jpg">
            <a:extLst>
              <a:ext uri="{FF2B5EF4-FFF2-40B4-BE49-F238E27FC236}">
                <a16:creationId xmlns:a16="http://schemas.microsoft.com/office/drawing/2014/main" id="{6120013A-0829-450F-8B70-E27A56662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68" y="1683653"/>
            <a:ext cx="1803271" cy="787986"/>
          </a:xfrm>
          <a:prstGeom prst="rect">
            <a:avLst/>
          </a:prstGeom>
          <a:noFill/>
          <a:ln w="12700">
            <a:solidFill>
              <a:srgbClr val="3A6D3A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Imagen 13" descr="Resultado de imagen de habitación con mesa">
            <a:hlinkClick r:id="rId4" tgtFrame="&quot;_blank&quot;"/>
            <a:extLst>
              <a:ext uri="{FF2B5EF4-FFF2-40B4-BE49-F238E27FC236}">
                <a16:creationId xmlns:a16="http://schemas.microsoft.com/office/drawing/2014/main" id="{648F30EE-DFB3-4D64-9059-94BCC021D84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67" y="2471492"/>
            <a:ext cx="1803272" cy="757960"/>
          </a:xfrm>
          <a:prstGeom prst="rect">
            <a:avLst/>
          </a:prstGeom>
          <a:noFill/>
          <a:ln>
            <a:solidFill>
              <a:srgbClr val="3A6D3A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Marcador de contenido 6">
            <a:extLst>
              <a:ext uri="{FF2B5EF4-FFF2-40B4-BE49-F238E27FC236}">
                <a16:creationId xmlns:a16="http://schemas.microsoft.com/office/drawing/2014/main" id="{53446780-2469-460C-B76A-E56A66726349}"/>
              </a:ext>
            </a:extLst>
          </p:cNvPr>
          <p:cNvSpPr txBox="1">
            <a:spLocks/>
          </p:cNvSpPr>
          <p:nvPr/>
        </p:nvSpPr>
        <p:spPr>
          <a:xfrm>
            <a:off x="3026865" y="1683653"/>
            <a:ext cx="5719756" cy="1545799"/>
          </a:xfrm>
          <a:prstGeom prst="rect">
            <a:avLst/>
          </a:prstGeom>
          <a:noFill/>
          <a:ln w="12700">
            <a:solidFill>
              <a:srgbClr val="3A6D3A"/>
            </a:solidFill>
          </a:ln>
          <a:effectLst>
            <a:glow rad="101600">
              <a:srgbClr val="FCEAEC">
                <a:alpha val="60000"/>
              </a:srgbClr>
            </a:glow>
            <a:softEdge rad="3175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Patrick Hand"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Lavado de manos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Antes de reconstituir el producto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Antes de realizar la punción venosa.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Después de la administración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Vidaloka"/>
                <a:cs typeface="Varela Round" panose="00000500000000000000" pitchFamily="2" charset="-79"/>
                <a:sym typeface="Patrick Hand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  <a:sym typeface="Patrick Hand"/>
              </a:rPr>
              <a:t>Después de recoger los productos de desecho</a:t>
            </a:r>
          </a:p>
        </p:txBody>
      </p:sp>
      <p:pic>
        <p:nvPicPr>
          <p:cNvPr id="17" name="12 Imagen" descr="Resultado de imagen de guantes azules">
            <a:extLst>
              <a:ext uri="{FF2B5EF4-FFF2-40B4-BE49-F238E27FC236}">
                <a16:creationId xmlns:a16="http://schemas.microsoft.com/office/drawing/2014/main" id="{7934AB80-409F-4168-9482-DDBA4EB54C92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5056" y="2202317"/>
            <a:ext cx="626312" cy="475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3812928-79BE-4E52-A1D5-88A53B3FA5E2}"/>
              </a:ext>
            </a:extLst>
          </p:cNvPr>
          <p:cNvSpPr txBox="1"/>
          <p:nvPr/>
        </p:nvSpPr>
        <p:spPr>
          <a:xfrm>
            <a:off x="792968" y="3323335"/>
            <a:ext cx="7953653" cy="292388"/>
          </a:xfrm>
          <a:prstGeom prst="rect">
            <a:avLst/>
          </a:prstGeom>
          <a:solidFill>
            <a:srgbClr val="FCEAEC"/>
          </a:solidFill>
          <a:ln w="12700">
            <a:solidFill>
              <a:srgbClr val="5F5F5F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2000"/>
              <a:buFontTx/>
              <a:buNone/>
              <a:tabLst/>
              <a:defRPr/>
            </a:pP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Cuando se utilice </a:t>
            </a:r>
            <a:r>
              <a:rPr kumimoji="0" lang="es-ES" sz="1300" b="1" i="0" u="sng" strike="noStrike" kern="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reservorio venoso subcutáneo</a:t>
            </a:r>
            <a:r>
              <a:rPr kumimoji="0" lang="es-ES" sz="1300" b="1" i="0" u="sng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, </a:t>
            </a: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la importancia de la higiene de manos será mayor</a:t>
            </a: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.</a:t>
            </a: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arela Round" panose="00000500000000000000" pitchFamily="2" charset="-79"/>
                <a:ea typeface="Patrick Hand"/>
                <a:cs typeface="Varela Round" panose="00000500000000000000" pitchFamily="2" charset="-79"/>
                <a:sym typeface="Patrick Hand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63D684-7BFF-73F3-4427-58E36B3AA6E1}"/>
              </a:ext>
            </a:extLst>
          </p:cNvPr>
          <p:cNvSpPr txBox="1"/>
          <p:nvPr/>
        </p:nvSpPr>
        <p:spPr>
          <a:xfrm>
            <a:off x="4476522" y="4145808"/>
            <a:ext cx="2204319" cy="276999"/>
          </a:xfrm>
          <a:prstGeom prst="rect">
            <a:avLst/>
          </a:prstGeom>
          <a:noFill/>
          <a:ln w="12700">
            <a:solidFill>
              <a:srgbClr val="3A6D3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5 … ¿10 correctos?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88FA133D-B636-B0ED-0374-E047BB8AB5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40002" r="38396" b="74496"/>
          <a:stretch/>
        </p:blipFill>
        <p:spPr bwMode="auto">
          <a:xfrm>
            <a:off x="0" y="0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Google Shape;306;p38">
            <a:extLst>
              <a:ext uri="{FF2B5EF4-FFF2-40B4-BE49-F238E27FC236}">
                <a16:creationId xmlns:a16="http://schemas.microsoft.com/office/drawing/2014/main" id="{0CC8B25E-FE6F-6AB7-183C-78637B0E2D86}"/>
              </a:ext>
            </a:extLst>
          </p:cNvPr>
          <p:cNvSpPr/>
          <p:nvPr/>
        </p:nvSpPr>
        <p:spPr>
          <a:xfrm rot="8525397">
            <a:off x="3541806" y="4014052"/>
            <a:ext cx="599029" cy="52396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89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F6733-8B08-2AA9-BD18-A0029DF1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88" y="793373"/>
            <a:ext cx="8336364" cy="503331"/>
          </a:xfrm>
          <a:ln>
            <a:solidFill>
              <a:srgbClr val="3A6D3A"/>
            </a:solidFill>
          </a:ln>
          <a:effectLst>
            <a:glow rad="101600">
              <a:srgbClr val="FCEAEC">
                <a:alpha val="60000"/>
              </a:srgbClr>
            </a:glow>
            <a:softEdge rad="31750"/>
          </a:effectLst>
        </p:spPr>
        <p:txBody>
          <a:bodyPr/>
          <a:lstStyle/>
          <a:p>
            <a:pPr algn="ctr">
              <a:lnSpc>
                <a:spcPct val="90000"/>
              </a:lnSpc>
              <a:buClr>
                <a:schemeClr val="accent5"/>
              </a:buClr>
              <a:buSzPts val="4000"/>
              <a:defRPr/>
            </a:pPr>
            <a:r>
              <a:rPr lang="es-ES" sz="2000" b="1" dirty="0">
                <a:solidFill>
                  <a:srgbClr val="FF0066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Los "10 correctos de enfermería" para evitar errores de medicación</a:t>
            </a:r>
            <a:endParaRPr lang="es-ES" sz="2000" b="1" dirty="0">
              <a:solidFill>
                <a:srgbClr val="FF0066"/>
              </a:solidFill>
              <a:latin typeface="Nixie One" panose="020B0604020202020204" charset="0"/>
              <a:cs typeface="Vidaloka"/>
              <a:sym typeface="Arial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07A80B-F564-4541-B44F-6A15624A1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4701" y="1622523"/>
            <a:ext cx="3130379" cy="2809318"/>
          </a:xfrm>
          <a:ln w="38100">
            <a:solidFill>
              <a:srgbClr val="3A6D3A"/>
            </a:solidFill>
          </a:ln>
          <a:effectLst>
            <a:softEdge rad="31750"/>
          </a:effectLst>
        </p:spPr>
        <p:txBody>
          <a:bodyPr/>
          <a:lstStyle/>
          <a:p>
            <a:r>
              <a:rPr lang="es-ES" sz="1100" b="1" dirty="0">
                <a:solidFill>
                  <a:srgbClr val="3366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1. Medicamento correcto</a:t>
            </a:r>
          </a:p>
          <a:p>
            <a:r>
              <a:rPr lang="es-ES" sz="1100" b="1" dirty="0">
                <a:solidFill>
                  <a:srgbClr val="3366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2. Reconstitución y dilución</a:t>
            </a:r>
          </a:p>
          <a:p>
            <a:r>
              <a:rPr lang="es-ES" sz="1100" b="1" dirty="0">
                <a:solidFill>
                  <a:srgbClr val="3366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3. Indicación y dosis</a:t>
            </a:r>
          </a:p>
          <a:p>
            <a:r>
              <a:rPr lang="es-ES" sz="1100" b="1" dirty="0">
                <a:solidFill>
                  <a:srgbClr val="3366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4. Vía de administración correcta</a:t>
            </a:r>
          </a:p>
          <a:p>
            <a:r>
              <a:rPr lang="es-ES" sz="1100" b="1" dirty="0">
                <a:solidFill>
                  <a:srgbClr val="3366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5. </a:t>
            </a:r>
            <a:r>
              <a:rPr lang="es-ES" sz="1100" dirty="0">
                <a:solidFill>
                  <a:srgbClr val="3366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Hora correcta </a:t>
            </a:r>
            <a:r>
              <a:rPr lang="es-ES" sz="1100" b="1" dirty="0">
                <a:solidFill>
                  <a:srgbClr val="3A6D3A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(momento correcto)</a:t>
            </a:r>
          </a:p>
          <a:p>
            <a:r>
              <a:rPr lang="es-ES" sz="1100" b="1" dirty="0">
                <a:solidFill>
                  <a:srgbClr val="3366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6. Paciente correcto</a:t>
            </a:r>
          </a:p>
          <a:p>
            <a:r>
              <a:rPr lang="es-ES" sz="1100" b="1" dirty="0">
                <a:solidFill>
                  <a:srgbClr val="3366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7. Información adecuada al paciente</a:t>
            </a:r>
          </a:p>
          <a:p>
            <a:r>
              <a:rPr lang="es-ES" sz="1100" b="1" dirty="0">
                <a:solidFill>
                  <a:srgbClr val="3366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8. Velocidad de administración</a:t>
            </a:r>
          </a:p>
          <a:p>
            <a:r>
              <a:rPr lang="es-ES" sz="1100" b="1" dirty="0">
                <a:solidFill>
                  <a:srgbClr val="3366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9. Registro</a:t>
            </a:r>
          </a:p>
          <a:p>
            <a:r>
              <a:rPr lang="es-ES" sz="1100" b="1" dirty="0">
                <a:solidFill>
                  <a:srgbClr val="3366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Arial"/>
              </a:rPr>
              <a:t>10. Seguimiento de la respuesta</a:t>
            </a:r>
            <a:endParaRPr lang="es-ES" sz="11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endParaRPr lang="es-ES" sz="1100" b="1" dirty="0">
              <a:latin typeface="Times New Roman" panose="02020603050405020304" pitchFamily="18" charset="0"/>
            </a:endParaRPr>
          </a:p>
          <a:p>
            <a:pPr marL="139700" indent="0">
              <a:buNone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1100" b="1" dirty="0">
              <a:latin typeface="Times New Roman" panose="02020603050405020304" pitchFamily="18" charset="0"/>
            </a:endParaRPr>
          </a:p>
          <a:p>
            <a:endParaRPr lang="es-ES" sz="1100" b="1" dirty="0">
              <a:latin typeface="Times New Roman" panose="02020603050405020304" pitchFamily="18" charset="0"/>
            </a:endParaRPr>
          </a:p>
          <a:p>
            <a:endParaRPr lang="es-ES" sz="110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62C941-240C-46A2-B09B-C3B4910106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 descr="Los 10 correctos de enfermería para evitar errores con la medicación">
            <a:hlinkClick r:id="rId2"/>
            <a:extLst>
              <a:ext uri="{FF2B5EF4-FFF2-40B4-BE49-F238E27FC236}">
                <a16:creationId xmlns:a16="http://schemas.microsoft.com/office/drawing/2014/main" id="{61C31F71-8E91-A166-5451-8A4D310B2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270" y="1622523"/>
            <a:ext cx="2643282" cy="2809318"/>
          </a:xfrm>
          <a:prstGeom prst="rect">
            <a:avLst/>
          </a:prstGeom>
          <a:noFill/>
          <a:ln>
            <a:solidFill>
              <a:srgbClr val="3A6D3A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BA9BAB8-2C49-50B4-AE98-E9B1F0634649}"/>
              </a:ext>
            </a:extLst>
          </p:cNvPr>
          <p:cNvSpPr txBox="1"/>
          <p:nvPr/>
        </p:nvSpPr>
        <p:spPr>
          <a:xfrm>
            <a:off x="865521" y="4574113"/>
            <a:ext cx="7897031" cy="292388"/>
          </a:xfrm>
          <a:prstGeom prst="rect">
            <a:avLst/>
          </a:prstGeom>
          <a:noFill/>
          <a:effectLst>
            <a:glow rad="101600">
              <a:srgbClr val="FFCCF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Las interrupciones y distracciones durante la preparación del medicamento, son factor de riesgo</a:t>
            </a:r>
            <a:endParaRPr kumimoji="0" lang="es-ES" sz="13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12" name="Google Shape;306;p38">
            <a:extLst>
              <a:ext uri="{FF2B5EF4-FFF2-40B4-BE49-F238E27FC236}">
                <a16:creationId xmlns:a16="http://schemas.microsoft.com/office/drawing/2014/main" id="{B244972C-9C9C-04A5-17E8-9C66A79E0827}"/>
              </a:ext>
            </a:extLst>
          </p:cNvPr>
          <p:cNvSpPr/>
          <p:nvPr/>
        </p:nvSpPr>
        <p:spPr>
          <a:xfrm rot="8574853">
            <a:off x="230533" y="4562149"/>
            <a:ext cx="579321" cy="378951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310;p38">
            <a:extLst>
              <a:ext uri="{FF2B5EF4-FFF2-40B4-BE49-F238E27FC236}">
                <a16:creationId xmlns:a16="http://schemas.microsoft.com/office/drawing/2014/main" id="{7B80572F-1300-AD4F-2C6D-69F3BF060020}"/>
              </a:ext>
            </a:extLst>
          </p:cNvPr>
          <p:cNvSpPr/>
          <p:nvPr/>
        </p:nvSpPr>
        <p:spPr>
          <a:xfrm rot="20473007">
            <a:off x="548388" y="1648986"/>
            <a:ext cx="947599" cy="467641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Accesorios en un escritorio blanco">
            <a:extLst>
              <a:ext uri="{FF2B5EF4-FFF2-40B4-BE49-F238E27FC236}">
                <a16:creationId xmlns:a16="http://schemas.microsoft.com/office/drawing/2014/main" id="{E48EB358-03EE-FFB2-5280-A8C67D1AC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65" y="3149012"/>
            <a:ext cx="1915367" cy="1276793"/>
          </a:xfrm>
          <a:prstGeom prst="rect">
            <a:avLst/>
          </a:prstGeom>
          <a:ln>
            <a:solidFill>
              <a:srgbClr val="3A6D3A"/>
            </a:solidFill>
          </a:ln>
        </p:spPr>
      </p:pic>
      <p:pic>
        <p:nvPicPr>
          <p:cNvPr id="7" name="Imagen 6" descr="Un florero con flores de colore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4FC7B86A-449F-4009-DB64-B47270A9C1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0002" r="38396" b="74496"/>
          <a:stretch/>
        </p:blipFill>
        <p:spPr bwMode="auto">
          <a:xfrm>
            <a:off x="0" y="0"/>
            <a:ext cx="1585936" cy="1146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32784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2545</Words>
  <Application>Microsoft Office PowerPoint</Application>
  <PresentationFormat>Presentación en pantalla (16:9)</PresentationFormat>
  <Paragraphs>392</Paragraphs>
  <Slides>25</Slides>
  <Notes>22</Notes>
  <HiddenSlides>0</HiddenSlides>
  <MMClips>1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8" baseType="lpstr">
      <vt:lpstr>Calibri Light</vt:lpstr>
      <vt:lpstr>Meiryo</vt:lpstr>
      <vt:lpstr>Gill Sans MT Condensed</vt:lpstr>
      <vt:lpstr>Merriweather Light</vt:lpstr>
      <vt:lpstr>Calibri</vt:lpstr>
      <vt:lpstr>Arial</vt:lpstr>
      <vt:lpstr>Times New Roman</vt:lpstr>
      <vt:lpstr>Patrick Hand</vt:lpstr>
      <vt:lpstr>Patrick Hand SC</vt:lpstr>
      <vt:lpstr>Varela Round</vt:lpstr>
      <vt:lpstr>Nixie One</vt:lpstr>
      <vt:lpstr>Vidaloka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Factor de coagulación:</vt:lpstr>
      <vt:lpstr>En casa, en la escuela, en el trabajo, de vacaciones…</vt:lpstr>
      <vt:lpstr>Los "10 correctos de enfermería" para evitar errores de medicación</vt:lpstr>
      <vt:lpstr>Consejos obre el “Factor”…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Itziar Lopetegui Larruscain</dc:creator>
  <cp:lastModifiedBy>admin</cp:lastModifiedBy>
  <cp:revision>20</cp:revision>
  <dcterms:modified xsi:type="dcterms:W3CDTF">2023-01-11T08:10:31Z</dcterms:modified>
  <cp:contentStatus/>
</cp:coreProperties>
</file>